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64" r:id="rId2"/>
  </p:sldMasterIdLst>
  <p:notesMasterIdLst>
    <p:notesMasterId r:id="rId15"/>
  </p:notesMasterIdLst>
  <p:sldIdLst>
    <p:sldId id="256" r:id="rId3"/>
    <p:sldId id="261" r:id="rId4"/>
    <p:sldId id="284" r:id="rId5"/>
    <p:sldId id="258" r:id="rId6"/>
    <p:sldId id="257" r:id="rId7"/>
    <p:sldId id="262" r:id="rId8"/>
    <p:sldId id="259" r:id="rId9"/>
    <p:sldId id="263" r:id="rId10"/>
    <p:sldId id="260" r:id="rId11"/>
    <p:sldId id="264" r:id="rId12"/>
    <p:sldId id="265" r:id="rId13"/>
    <p:sldId id="266" r:id="rId14"/>
  </p:sldIdLst>
  <p:sldSz cx="9144000" cy="6858000" type="screen4x3"/>
  <p:notesSz cx="7102475" cy="9388475"/>
  <p:defaultTextStyle>
    <a:defPPr>
      <a:defRPr lang="en-US"/>
    </a:defPPr>
    <a:lvl1pPr algn="ctr" rtl="0" fontAlgn="base">
      <a:spcBef>
        <a:spcPct val="0"/>
      </a:spcBef>
      <a:spcAft>
        <a:spcPct val="0"/>
      </a:spcAft>
      <a:defRPr sz="2800" kern="1200">
        <a:solidFill>
          <a:schemeClr val="bg1"/>
        </a:solidFill>
        <a:latin typeface="Arial" charset="0"/>
        <a:ea typeface="+mn-ea"/>
        <a:cs typeface="+mn-cs"/>
      </a:defRPr>
    </a:lvl1pPr>
    <a:lvl2pPr marL="457200" algn="ctr" rtl="0" fontAlgn="base">
      <a:spcBef>
        <a:spcPct val="0"/>
      </a:spcBef>
      <a:spcAft>
        <a:spcPct val="0"/>
      </a:spcAft>
      <a:defRPr sz="2800" kern="1200">
        <a:solidFill>
          <a:schemeClr val="bg1"/>
        </a:solidFill>
        <a:latin typeface="Arial" charset="0"/>
        <a:ea typeface="+mn-ea"/>
        <a:cs typeface="+mn-cs"/>
      </a:defRPr>
    </a:lvl2pPr>
    <a:lvl3pPr marL="914400" algn="ctr" rtl="0" fontAlgn="base">
      <a:spcBef>
        <a:spcPct val="0"/>
      </a:spcBef>
      <a:spcAft>
        <a:spcPct val="0"/>
      </a:spcAft>
      <a:defRPr sz="2800" kern="1200">
        <a:solidFill>
          <a:schemeClr val="bg1"/>
        </a:solidFill>
        <a:latin typeface="Arial" charset="0"/>
        <a:ea typeface="+mn-ea"/>
        <a:cs typeface="+mn-cs"/>
      </a:defRPr>
    </a:lvl3pPr>
    <a:lvl4pPr marL="1371600" algn="ctr" rtl="0" fontAlgn="base">
      <a:spcBef>
        <a:spcPct val="0"/>
      </a:spcBef>
      <a:spcAft>
        <a:spcPct val="0"/>
      </a:spcAft>
      <a:defRPr sz="2800" kern="1200">
        <a:solidFill>
          <a:schemeClr val="bg1"/>
        </a:solidFill>
        <a:latin typeface="Arial" charset="0"/>
        <a:ea typeface="+mn-ea"/>
        <a:cs typeface="+mn-cs"/>
      </a:defRPr>
    </a:lvl4pPr>
    <a:lvl5pPr marL="1828800" algn="ctr" rtl="0" fontAlgn="base">
      <a:spcBef>
        <a:spcPct val="0"/>
      </a:spcBef>
      <a:spcAft>
        <a:spcPct val="0"/>
      </a:spcAft>
      <a:defRPr sz="2800" kern="1200">
        <a:solidFill>
          <a:schemeClr val="bg1"/>
        </a:solidFill>
        <a:latin typeface="Arial" charset="0"/>
        <a:ea typeface="+mn-ea"/>
        <a:cs typeface="+mn-cs"/>
      </a:defRPr>
    </a:lvl5pPr>
    <a:lvl6pPr marL="2286000" algn="l" defTabSz="914400" rtl="0" eaLnBrk="1" latinLnBrk="0" hangingPunct="1">
      <a:defRPr sz="2800" kern="1200">
        <a:solidFill>
          <a:schemeClr val="bg1"/>
        </a:solidFill>
        <a:latin typeface="Arial" charset="0"/>
        <a:ea typeface="+mn-ea"/>
        <a:cs typeface="+mn-cs"/>
      </a:defRPr>
    </a:lvl6pPr>
    <a:lvl7pPr marL="2743200" algn="l" defTabSz="914400" rtl="0" eaLnBrk="1" latinLnBrk="0" hangingPunct="1">
      <a:defRPr sz="2800" kern="1200">
        <a:solidFill>
          <a:schemeClr val="bg1"/>
        </a:solidFill>
        <a:latin typeface="Arial" charset="0"/>
        <a:ea typeface="+mn-ea"/>
        <a:cs typeface="+mn-cs"/>
      </a:defRPr>
    </a:lvl7pPr>
    <a:lvl8pPr marL="3200400" algn="l" defTabSz="914400" rtl="0" eaLnBrk="1" latinLnBrk="0" hangingPunct="1">
      <a:defRPr sz="2800" kern="1200">
        <a:solidFill>
          <a:schemeClr val="bg1"/>
        </a:solidFill>
        <a:latin typeface="Arial" charset="0"/>
        <a:ea typeface="+mn-ea"/>
        <a:cs typeface="+mn-cs"/>
      </a:defRPr>
    </a:lvl8pPr>
    <a:lvl9pPr marL="3657600" algn="l" defTabSz="914400" rtl="0" eaLnBrk="1" latinLnBrk="0" hangingPunct="1">
      <a:defRPr sz="2800"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008000"/>
    <a:srgbClr val="006600"/>
    <a:srgbClr val="0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449" autoAdjust="0"/>
  </p:normalViewPr>
  <p:slideViewPr>
    <p:cSldViewPr>
      <p:cViewPr varScale="1">
        <p:scale>
          <a:sx n="50" d="100"/>
          <a:sy n="50" d="100"/>
        </p:scale>
        <p:origin x="-139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l">
              <a:defRPr sz="1200">
                <a:solidFill>
                  <a:schemeClr val="tx1"/>
                </a:solidFill>
              </a:defRPr>
            </a:lvl1pPr>
          </a:lstStyle>
          <a:p>
            <a:endParaRPr lang="en-US"/>
          </a:p>
        </p:txBody>
      </p:sp>
      <p:sp>
        <p:nvSpPr>
          <p:cNvPr id="13315" name="Rectangle 3"/>
          <p:cNvSpPr>
            <a:spLocks noGrp="1" noChangeArrowheads="1"/>
          </p:cNvSpPr>
          <p:nvPr>
            <p:ph type="dt" idx="1"/>
          </p:nvPr>
        </p:nvSpPr>
        <p:spPr bwMode="auto">
          <a:xfrm>
            <a:off x="4023092"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r">
              <a:defRPr sz="1200">
                <a:solidFill>
                  <a:schemeClr val="tx1"/>
                </a:solidFill>
              </a:defRPr>
            </a:lvl1pPr>
          </a:lstStyle>
          <a:p>
            <a:endParaRPr lang="en-US"/>
          </a:p>
        </p:txBody>
      </p:sp>
      <p:sp>
        <p:nvSpPr>
          <p:cNvPr id="13316" name="Rectangle 4"/>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710248" y="4459526"/>
            <a:ext cx="5681980" cy="4224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8" name="Rectangle 6"/>
          <p:cNvSpPr>
            <a:spLocks noGrp="1" noChangeArrowheads="1"/>
          </p:cNvSpPr>
          <p:nvPr>
            <p:ph type="ftr" sz="quarter" idx="4"/>
          </p:nvPr>
        </p:nvSpPr>
        <p:spPr bwMode="auto">
          <a:xfrm>
            <a:off x="0" y="8917422"/>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l">
              <a:defRPr sz="1200">
                <a:solidFill>
                  <a:schemeClr val="tx1"/>
                </a:solidFill>
              </a:defRPr>
            </a:lvl1pPr>
          </a:lstStyle>
          <a:p>
            <a:endParaRPr lang="en-US"/>
          </a:p>
        </p:txBody>
      </p:sp>
      <p:sp>
        <p:nvSpPr>
          <p:cNvPr id="13319" name="Rectangle 7"/>
          <p:cNvSpPr>
            <a:spLocks noGrp="1" noChangeArrowheads="1"/>
          </p:cNvSpPr>
          <p:nvPr>
            <p:ph type="sldNum" sz="quarter" idx="5"/>
          </p:nvPr>
        </p:nvSpPr>
        <p:spPr bwMode="auto">
          <a:xfrm>
            <a:off x="4023092" y="8917422"/>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r">
              <a:defRPr sz="1200">
                <a:solidFill>
                  <a:schemeClr val="tx1"/>
                </a:solidFill>
              </a:defRPr>
            </a:lvl1pPr>
          </a:lstStyle>
          <a:p>
            <a:fld id="{32128DE2-A9AB-4A80-A361-F1B8F6A92502}" type="slidenum">
              <a:rPr lang="en-US"/>
              <a:pPr/>
              <a:t>‹#›</a:t>
            </a:fld>
            <a:endParaRPr lang="en-US"/>
          </a:p>
        </p:txBody>
      </p:sp>
    </p:spTree>
    <p:extLst>
      <p:ext uri="{BB962C8B-B14F-4D97-AF65-F5344CB8AC3E}">
        <p14:creationId xmlns:p14="http://schemas.microsoft.com/office/powerpoint/2010/main" val="7691057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F5A4F9-1AC7-4FBC-B854-BAA20CF40BCF}" type="slidenum">
              <a:rPr lang="en-US"/>
              <a:pPr/>
              <a:t>1</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dirty="0" smtClean="0"/>
              <a:t>Lubbock</a:t>
            </a:r>
            <a:r>
              <a:rPr lang="en-US" baseline="0" dirty="0" smtClean="0"/>
              <a:t> 5/20/2012</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3C373B-A70E-4D69-91C5-C6A3F8D676F9}" type="slidenum">
              <a:rPr lang="en-US"/>
              <a:pPr/>
              <a:t>10</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US"/>
              <a:t>God did not create male and male or female and female.</a:t>
            </a:r>
          </a:p>
          <a:p>
            <a:endParaRPr lang="en-US"/>
          </a:p>
          <a:p>
            <a:r>
              <a:rPr lang="en-US"/>
              <a:t>"Train up a child in the way he should go, And when he is old he will not depart from it" (Prov. 22:6)</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really want you to appreciate that God makes a difference.</a:t>
            </a:r>
            <a:r>
              <a:rPr lang="en-US" baseline="0" dirty="0" smtClean="0"/>
              <a:t> We might think. What difference does it make if I actually get married or not. What difference is there? We still live together. I will still provide for her. She will do her thing and I will do mine. If we have children I will love them the same and so will she. Why the fuss about marriage?  You know without marriage if we grow tired of each other we can more economically move on to another chapter in our life?</a:t>
            </a:r>
          </a:p>
          <a:p>
            <a:endParaRPr lang="en-US" baseline="0" dirty="0" smtClean="0"/>
          </a:p>
          <a:p>
            <a:r>
              <a:rPr lang="en-US" baseline="0" dirty="0" smtClean="0"/>
              <a:t>To reason as such is to question the authority of God. Who created marriage but God? We don’t have the right to change what He made.  Living together without a commitment of “until death do us part” is very dangerous. In marriage two people enter the various stages of life together. It brings stability to the union. It brings stability to the children. After all, God desires godly offspring. But if a man is not going to stay committed to his wife, why should a child think he will really be committed to him? But God makes distinctions. He makes a distinction between a widow indeed versus just a widow (1 Tim. 5:16) and he makes a distinction between the married person versus the fornicator.</a:t>
            </a:r>
            <a:endParaRPr lang="en-US" dirty="0"/>
          </a:p>
        </p:txBody>
      </p:sp>
      <p:sp>
        <p:nvSpPr>
          <p:cNvPr id="4" name="Slide Number Placeholder 3"/>
          <p:cNvSpPr>
            <a:spLocks noGrp="1"/>
          </p:cNvSpPr>
          <p:nvPr>
            <p:ph type="sldNum" sz="quarter" idx="10"/>
          </p:nvPr>
        </p:nvSpPr>
        <p:spPr/>
        <p:txBody>
          <a:bodyPr/>
          <a:lstStyle/>
          <a:p>
            <a:fld id="{32128DE2-A9AB-4A80-A361-F1B8F6A92502}" type="slidenum">
              <a:rPr lang="en-US" smtClean="0"/>
              <a:pPr/>
              <a:t>11</a:t>
            </a:fld>
            <a:endParaRPr lang="en-US"/>
          </a:p>
        </p:txBody>
      </p:sp>
    </p:spTree>
    <p:extLst>
      <p:ext uri="{BB962C8B-B14F-4D97-AF65-F5344CB8AC3E}">
        <p14:creationId xmlns:p14="http://schemas.microsoft.com/office/powerpoint/2010/main" val="2778642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128DE2-A9AB-4A80-A361-F1B8F6A92502}" type="slidenum">
              <a:rPr lang="en-US" smtClean="0"/>
              <a:pPr/>
              <a:t>12</a:t>
            </a:fld>
            <a:endParaRPr lang="en-US"/>
          </a:p>
        </p:txBody>
      </p:sp>
    </p:spTree>
    <p:extLst>
      <p:ext uri="{BB962C8B-B14F-4D97-AF65-F5344CB8AC3E}">
        <p14:creationId xmlns:p14="http://schemas.microsoft.com/office/powerpoint/2010/main" val="239223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128DE2-A9AB-4A80-A361-F1B8F6A92502}" type="slidenum">
              <a:rPr lang="en-US" smtClean="0"/>
              <a:pPr/>
              <a:t>2</a:t>
            </a:fld>
            <a:endParaRPr lang="en-US"/>
          </a:p>
        </p:txBody>
      </p:sp>
    </p:spTree>
    <p:extLst>
      <p:ext uri="{BB962C8B-B14F-4D97-AF65-F5344CB8AC3E}">
        <p14:creationId xmlns:p14="http://schemas.microsoft.com/office/powerpoint/2010/main" val="1138482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128DE2-A9AB-4A80-A361-F1B8F6A92502}" type="slidenum">
              <a:rPr lang="en-US" smtClean="0"/>
              <a:pPr/>
              <a:t>3</a:t>
            </a:fld>
            <a:endParaRPr lang="en-US"/>
          </a:p>
        </p:txBody>
      </p:sp>
    </p:spTree>
    <p:extLst>
      <p:ext uri="{BB962C8B-B14F-4D97-AF65-F5344CB8AC3E}">
        <p14:creationId xmlns:p14="http://schemas.microsoft.com/office/powerpoint/2010/main" val="3280744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2EFEA7-36D9-41AF-A9BF-8E83E4BDED7C}" type="slidenum">
              <a:rPr lang="en-US"/>
              <a:pPr/>
              <a:t>4</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US" dirty="0"/>
              <a:t>We wish to briefly define what these terms mean.</a:t>
            </a:r>
          </a:p>
          <a:p>
            <a:r>
              <a:rPr lang="en-US" dirty="0"/>
              <a:t>When we speak of marriage we are speaking of one male being joined to one female. One would think that we would not have to define such, but since our country struggles with such a fundamental definition, we feel compelled </a:t>
            </a:r>
            <a:r>
              <a:rPr lang="en-US" dirty="0" smtClean="0"/>
              <a:t>to </a:t>
            </a:r>
            <a:r>
              <a:rPr lang="en-US" dirty="0"/>
              <a:t>define this institution.</a:t>
            </a:r>
          </a:p>
          <a:p>
            <a:endParaRPr lang="en-US" dirty="0"/>
          </a:p>
          <a:p>
            <a:r>
              <a:rPr lang="en-US" dirty="0"/>
              <a:t>Not one male to one male; not one female to one female, not one male to two or more females, not one male to one beast, etc. God’s word defines marriage as such.</a:t>
            </a:r>
          </a:p>
          <a:p>
            <a:r>
              <a:rPr lang="en-US" dirty="0"/>
              <a:t>[CLICK] Read scriptures, note “two” in Ephesians </a:t>
            </a:r>
            <a:r>
              <a:rPr lang="en-US" dirty="0" smtClean="0"/>
              <a:t>5:31.</a:t>
            </a:r>
            <a:endParaRPr lang="en-US" dirty="0"/>
          </a:p>
          <a:p>
            <a:endParaRPr lang="en-US" dirty="0"/>
          </a:p>
          <a:p>
            <a:r>
              <a:rPr lang="en-US" dirty="0"/>
              <a:t>[CLICK] marriage obviously involves a joining or taking of another but in the bond of commitment and covenant.</a:t>
            </a:r>
          </a:p>
          <a:p>
            <a:r>
              <a:rPr lang="en-US" dirty="0"/>
              <a:t>[CLICK] Read scriptures and note “covenant” and “bound.”</a:t>
            </a:r>
          </a:p>
          <a:p>
            <a:r>
              <a:rPr lang="en-US" dirty="0"/>
              <a:t>[CLICK] Marriage is also “honorable,” see (next chart).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FE1681-10CB-48A8-A8EA-EEE76980D84D}" type="slidenum">
              <a:rPr lang="en-US"/>
              <a:pPr/>
              <a:t>5</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r>
              <a:rPr lang="en-US" dirty="0"/>
              <a:t>Whereas all other institutions were ordained outside of paradise, marriage was given by God to man in Eden! The fact that God gave it and solemnized the first couple into holy matrimony shows the honorableness of marriage.</a:t>
            </a:r>
          </a:p>
          <a:p>
            <a:endParaRPr lang="en-US" dirty="0"/>
          </a:p>
          <a:p>
            <a:r>
              <a:rPr lang="en-US" dirty="0"/>
              <a:t>[CLICK through]</a:t>
            </a:r>
          </a:p>
          <a:p>
            <a:endParaRPr lang="en-US" dirty="0"/>
          </a:p>
          <a:p>
            <a:r>
              <a:rPr lang="en-US" dirty="0"/>
              <a:t>Greek word for "honorable" is translated "precious." Read passages in Peter</a:t>
            </a:r>
            <a:r>
              <a:rPr lang="en-US" dirty="0" smtClean="0"/>
              <a:t>. The word therefore</a:t>
            </a:r>
            <a:r>
              <a:rPr lang="en-US" baseline="0" dirty="0" smtClean="0"/>
              <a:t> conveys the quality of something as being held in honor and especially dear.  Marriage is precious, is honorable is especially dear!</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4028C6-EE01-42B7-A966-A758AF330E1C}" type="slidenum">
              <a:rPr lang="en-US"/>
              <a:pPr/>
              <a:t>6</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dirty="0"/>
              <a:t>MIRACLE - The fact that Jesus chose to do His first miracle at a wedding </a:t>
            </a:r>
            <a:r>
              <a:rPr lang="en-US" dirty="0" smtClean="0"/>
              <a:t>graces</a:t>
            </a:r>
            <a:r>
              <a:rPr lang="en-US" baseline="0" dirty="0" smtClean="0"/>
              <a:t> marriage with an esteemed quality</a:t>
            </a:r>
            <a:r>
              <a:rPr lang="en-US" dirty="0" smtClean="0"/>
              <a:t>.</a:t>
            </a:r>
            <a:endParaRPr lang="en-US" dirty="0"/>
          </a:p>
          <a:p>
            <a:endParaRPr lang="en-US" dirty="0"/>
          </a:p>
          <a:p>
            <a:r>
              <a:rPr lang="en-US" dirty="0"/>
              <a:t>PARABLE - "The kingdom of heaven is like a certain king who arranged a marriage for his son" (Matt. 22:2). He invited many and they refused to come. Then he asked for those in the highways to come and they entered and it so happened that one was there who was not properly dressed (22:11-13).  This garment was probably to be given to them, else how could they dress coming off of the street. Yet this man had refused to wear it. Jesus is our garment and we choose to be clothed with Him in baptism (Gal. 3:27</a:t>
            </a:r>
            <a:r>
              <a:rPr lang="en-US" dirty="0" smtClean="0"/>
              <a:t>). Whether</a:t>
            </a:r>
            <a:r>
              <a:rPr lang="en-US" baseline="0" dirty="0" smtClean="0"/>
              <a:t> it is those who refused to come or the one who came and was not dressed appropriately, they both shared a low esteem of marriage.  </a:t>
            </a:r>
          </a:p>
          <a:p>
            <a:endParaRPr lang="en-US" baseline="0" dirty="0" smtClean="0"/>
          </a:p>
          <a:p>
            <a:r>
              <a:rPr lang="en-US" baseline="0" dirty="0" smtClean="0"/>
              <a:t>People do that today with God’s choices. He chose marriage between a man and woman as something precious and people enter into it without much thought and appreciation and some exit it as nonchalantly as they entered it. Some refer to it as a “ball and chain.” God chose the blood of Christ as the payment for our sin but many go through life trampling it under their feet with little regard. God chose the church as the precious body of the saved and few, when the entire population of the world is considered search for it like a they would a pearl of great price. God chose the first day of the week to be the Lord’s day and yet some deny it and want to continue an Old Testament day, the Sabbath. </a:t>
            </a:r>
            <a:endParaRPr lang="en-US" dirty="0"/>
          </a:p>
          <a:p>
            <a:endParaRPr lang="en-US" dirty="0"/>
          </a:p>
          <a:p>
            <a:r>
              <a:rPr lang="en-US" dirty="0"/>
              <a:t>IN SELECTING THE CHURCH TO BE HIS WIFE - In fact, when Paul teaches so many powerful truths </a:t>
            </a:r>
            <a:r>
              <a:rPr lang="en-US" dirty="0" smtClean="0"/>
              <a:t>regarding </a:t>
            </a:r>
            <a:r>
              <a:rPr lang="en-US" dirty="0"/>
              <a:t>the </a:t>
            </a:r>
            <a:r>
              <a:rPr lang="en-US" dirty="0" smtClean="0"/>
              <a:t>role </a:t>
            </a:r>
            <a:r>
              <a:rPr lang="en-US" dirty="0"/>
              <a:t>of husband and wife, he concludes by saying that he is speaking about Christ and the church (Eph. 5:31, 32).</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9106A2-5A6F-4E4F-87FD-C184D535F797}" type="slidenum">
              <a:rPr lang="en-US"/>
              <a:pPr/>
              <a:t>7</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r>
              <a:rPr lang="en-US" dirty="0"/>
              <a:t>[CLICK THROUGH]</a:t>
            </a:r>
          </a:p>
          <a:p>
            <a:r>
              <a:rPr lang="en-US" dirty="0"/>
              <a:t>Regarding Genesis 2:18. Is not the “goodness” of marriage seen in the fact that God, after every day He created spoke it as "good." Yet on the last day of creation, after He made man, He spoke that “it was not good that man should be alone.” </a:t>
            </a:r>
          </a:p>
          <a:p>
            <a:endParaRPr lang="en-US" dirty="0"/>
          </a:p>
          <a:p>
            <a:r>
              <a:rPr lang="en-US" dirty="0"/>
              <a:t>Such shows the exalted status of marriage and of woman. She, in her work, is a helper in making man good. She of course has the power to often make him miserable and bitter. But her primary goal of being created was to be a helper for the man and it was only after she was created from Adam’s side that God pronounced the sixth day </a:t>
            </a:r>
            <a:r>
              <a:rPr lang="en-US" dirty="0" smtClean="0"/>
              <a:t>as “good.” </a:t>
            </a:r>
            <a:endParaRPr lang="en-US" dirty="0"/>
          </a:p>
          <a:p>
            <a:endParaRPr lang="en-US" dirty="0"/>
          </a:p>
          <a:p>
            <a:r>
              <a:rPr lang="en-US" dirty="0"/>
              <a:t>Thus, the lessons should be observed that the ideal state of a man or woman is not in separation, but in marriage.</a:t>
            </a:r>
          </a:p>
          <a:p>
            <a:endParaRPr lang="en-US" dirty="0"/>
          </a:p>
          <a:p>
            <a:r>
              <a:rPr lang="en-US" dirty="0"/>
              <a:t>. . .there are good reasons for some to stay single and for some to remain unmarried. However a celibate lifestyle should be viewed as an exception rather than a rule for humanity.  Any teaching that leads men and women to believe that marriage is a ball and chain relationship where independence and fun is sacrificed is a doctrine that insults the wisdom of the Father, Son and Holy Spirit.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DC2B60-D3F6-4130-89E5-9777E80F71D5}" type="slidenum">
              <a:rPr lang="en-US"/>
              <a:pPr/>
              <a:t>8</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dirty="0"/>
              <a:t>[Click Through]</a:t>
            </a:r>
          </a:p>
          <a:p>
            <a:r>
              <a:rPr lang="en-US" dirty="0"/>
              <a:t>While childbearing had sorrow and pain affixed to it at the curse, there is something good and powerful in such to help and comfort the woman. If there was not, then Paul would never have stated what he did here. </a:t>
            </a:r>
          </a:p>
          <a:p>
            <a:endParaRPr lang="en-US" dirty="0"/>
          </a:p>
          <a:p>
            <a:r>
              <a:rPr lang="en-US" dirty="0"/>
              <a:t>It is not Paul’s intention here to overwhelm the woman with grief, but to identify her place in God’s scheme and to show her from her history that she was not designed for headship. </a:t>
            </a:r>
          </a:p>
          <a:p>
            <a:endParaRPr lang="en-US" dirty="0"/>
          </a:p>
          <a:p>
            <a:r>
              <a:rPr lang="en-US" dirty="0"/>
              <a:t>There are many positive aspects of women who marry and bear children. They have a tremendous role in training the next generation </a:t>
            </a:r>
            <a:r>
              <a:rPr lang="en-US" dirty="0" smtClean="0"/>
              <a:t>for </a:t>
            </a:r>
            <a:r>
              <a:rPr lang="en-US" dirty="0"/>
              <a:t>righteousness. They themselves directly benefit when they stay home and manage the house. They keep safely from the evil vices in the world designed to trap women, evil men, the danger of wandering and become gossips and busybodies (cf. 1 Tim. 5:13, 14</a:t>
            </a:r>
            <a:r>
              <a:rPr lang="en-US" dirty="0" smtClean="0"/>
              <a:t>). Children also</a:t>
            </a:r>
            <a:r>
              <a:rPr lang="en-US" baseline="0" dirty="0" smtClean="0"/>
              <a:t> grow up and bring further benefit when they were raised in godliness. They ought to show piety to their parents (1 Tim. 5:4).</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God is the Judge: He puts down one, And exalts another” (Ps. 75:7)</a:t>
            </a:r>
          </a:p>
        </p:txBody>
      </p:sp>
      <p:sp>
        <p:nvSpPr>
          <p:cNvPr id="4" name="Slide Number Placeholder 3"/>
          <p:cNvSpPr>
            <a:spLocks noGrp="1"/>
          </p:cNvSpPr>
          <p:nvPr>
            <p:ph type="sldNum" sz="quarter" idx="10"/>
          </p:nvPr>
        </p:nvSpPr>
        <p:spPr/>
        <p:txBody>
          <a:bodyPr/>
          <a:lstStyle/>
          <a:p>
            <a:fld id="{32128DE2-A9AB-4A80-A361-F1B8F6A92502}" type="slidenum">
              <a:rPr lang="en-US" smtClean="0"/>
              <a:pPr/>
              <a:t>9</a:t>
            </a:fld>
            <a:endParaRPr lang="en-US"/>
          </a:p>
        </p:txBody>
      </p:sp>
    </p:spTree>
    <p:extLst>
      <p:ext uri="{BB962C8B-B14F-4D97-AF65-F5344CB8AC3E}">
        <p14:creationId xmlns:p14="http://schemas.microsoft.com/office/powerpoint/2010/main" val="1725272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0">
          <a:blip r:embed="rId2"/>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52400" y="2895600"/>
            <a:ext cx="8839200" cy="1303338"/>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lvl1pPr algn="ctr">
              <a:defRPr/>
            </a:lvl1pPr>
          </a:lstStyle>
          <a:p>
            <a:pPr lvl="0"/>
            <a:r>
              <a:rPr lang="en-US" noProof="0" smtClean="0"/>
              <a:t>Click to edit title style</a:t>
            </a:r>
          </a:p>
        </p:txBody>
      </p:sp>
      <p:sp>
        <p:nvSpPr>
          <p:cNvPr id="10243" name="Rectangle 3"/>
          <p:cNvSpPr>
            <a:spLocks noGrp="1" noChangeArrowheads="1"/>
          </p:cNvSpPr>
          <p:nvPr>
            <p:ph type="subTitle" idx="1"/>
          </p:nvPr>
        </p:nvSpPr>
        <p:spPr>
          <a:xfrm>
            <a:off x="152400" y="4191000"/>
            <a:ext cx="8839200" cy="914400"/>
          </a:xfrm>
        </p:spPr>
        <p:txBody>
          <a:bodyPr/>
          <a:lstStyle>
            <a:lvl1pPr marL="0" indent="0" algn="ctr">
              <a:buFont typeface="Wingdings" pitchFamily="2" charset="2"/>
              <a:buNone/>
              <a:defRPr b="1"/>
            </a:lvl1pPr>
          </a:lstStyle>
          <a:p>
            <a:pPr lvl="0"/>
            <a:r>
              <a:rPr lang="en-US" noProof="0" smtClean="0"/>
              <a:t>Click to edit subtitle style</a:t>
            </a:r>
          </a:p>
        </p:txBody>
      </p:sp>
      <p:sp>
        <p:nvSpPr>
          <p:cNvPr id="10244" name="Rectangle 4"/>
          <p:cNvSpPr>
            <a:spLocks noGrp="1" noChangeArrowheads="1"/>
          </p:cNvSpPr>
          <p:nvPr>
            <p:ph type="dt" sz="quarter" idx="2"/>
          </p:nvPr>
        </p:nvSpPr>
        <p:spPr/>
        <p:txBody>
          <a:bodyPr/>
          <a:lstStyle>
            <a:lvl1pPr>
              <a:defRPr/>
            </a:lvl1pPr>
          </a:lstStyle>
          <a:p>
            <a:endParaRPr lang="en-US"/>
          </a:p>
        </p:txBody>
      </p:sp>
      <p:sp>
        <p:nvSpPr>
          <p:cNvPr id="10245" name="Rectangle 5"/>
          <p:cNvSpPr>
            <a:spLocks noGrp="1" noChangeArrowheads="1"/>
          </p:cNvSpPr>
          <p:nvPr>
            <p:ph type="ftr" sz="quarter" idx="3"/>
          </p:nvPr>
        </p:nvSpPr>
        <p:spPr/>
        <p:txBody>
          <a:bodyPr/>
          <a:lstStyle>
            <a:lvl1pPr>
              <a:defRPr/>
            </a:lvl1pPr>
          </a:lstStyle>
          <a:p>
            <a:endParaRPr lang="en-US"/>
          </a:p>
        </p:txBody>
      </p:sp>
      <p:sp>
        <p:nvSpPr>
          <p:cNvPr id="10246" name="Rectangle 6"/>
          <p:cNvSpPr>
            <a:spLocks noGrp="1" noChangeArrowheads="1"/>
          </p:cNvSpPr>
          <p:nvPr>
            <p:ph type="sldNum" sz="quarter" idx="4"/>
          </p:nvPr>
        </p:nvSpPr>
        <p:spPr/>
        <p:txBody>
          <a:bodyPr/>
          <a:lstStyle>
            <a:lvl1pPr>
              <a:defRPr/>
            </a:lvl1pPr>
          </a:lstStyle>
          <a:p>
            <a:fld id="{CB8E87E3-CDF6-431A-9B6D-71620A46D281}" type="slidenum">
              <a:rPr lang="en-US"/>
              <a:pPr/>
              <a:t>‹#›</a:t>
            </a:fld>
            <a:endParaRPr lang="en-US"/>
          </a:p>
        </p:txBody>
      </p:sp>
    </p:spTree>
  </p:cSld>
  <p:clrMapOvr>
    <a:masterClrMapping/>
  </p:clrMapOvr>
  <p:transition spd="med">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D7171E-541E-4C08-B019-B5436779ED0E}" type="slidenum">
              <a:rPr lang="en-US"/>
              <a:pPr/>
              <a:t>‹#›</a:t>
            </a:fld>
            <a:endParaRPr lang="en-US"/>
          </a:p>
        </p:txBody>
      </p:sp>
    </p:spTree>
    <p:extLst>
      <p:ext uri="{BB962C8B-B14F-4D97-AF65-F5344CB8AC3E}">
        <p14:creationId xmlns:p14="http://schemas.microsoft.com/office/powerpoint/2010/main" val="3798197364"/>
      </p:ext>
    </p:extLst>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2400"/>
            <a:ext cx="2171700" cy="655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62700" cy="655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23E539-75F1-4E4C-B04A-4B83FF256454}" type="slidenum">
              <a:rPr lang="en-US"/>
              <a:pPr/>
              <a:t>‹#›</a:t>
            </a:fld>
            <a:endParaRPr lang="en-US"/>
          </a:p>
        </p:txBody>
      </p:sp>
    </p:spTree>
    <p:extLst>
      <p:ext uri="{BB962C8B-B14F-4D97-AF65-F5344CB8AC3E}">
        <p14:creationId xmlns:p14="http://schemas.microsoft.com/office/powerpoint/2010/main" val="416797824"/>
      </p:ext>
    </p:extLst>
  </p:cSld>
  <p:clrMapOvr>
    <a:masterClrMapping/>
  </p:clrMapOvr>
  <p:transition spd="med">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0">
          <a:blip r:embed="rId2"/>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52400" y="2895600"/>
            <a:ext cx="8839200" cy="1303338"/>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lvl1pPr algn="ctr">
              <a:defRPr/>
            </a:lvl1pPr>
          </a:lstStyle>
          <a:p>
            <a:pPr lvl="0"/>
            <a:r>
              <a:rPr lang="en-US" noProof="0" smtClean="0"/>
              <a:t>Click to edit title style</a:t>
            </a:r>
          </a:p>
        </p:txBody>
      </p:sp>
      <p:sp>
        <p:nvSpPr>
          <p:cNvPr id="10243" name="Rectangle 3"/>
          <p:cNvSpPr>
            <a:spLocks noGrp="1" noChangeArrowheads="1"/>
          </p:cNvSpPr>
          <p:nvPr>
            <p:ph type="subTitle" idx="1"/>
          </p:nvPr>
        </p:nvSpPr>
        <p:spPr>
          <a:xfrm>
            <a:off x="152400" y="4191000"/>
            <a:ext cx="8839200" cy="914400"/>
          </a:xfrm>
        </p:spPr>
        <p:txBody>
          <a:bodyPr/>
          <a:lstStyle>
            <a:lvl1pPr marL="0" indent="0" algn="ctr">
              <a:buFont typeface="Wingdings" pitchFamily="2" charset="2"/>
              <a:buNone/>
              <a:defRPr b="1"/>
            </a:lvl1pPr>
          </a:lstStyle>
          <a:p>
            <a:pPr lvl="0"/>
            <a:r>
              <a:rPr lang="en-US" noProof="0" smtClean="0"/>
              <a:t>Click to edit subtitle style</a:t>
            </a:r>
          </a:p>
        </p:txBody>
      </p:sp>
      <p:sp>
        <p:nvSpPr>
          <p:cNvPr id="10244" name="Rectangle 4"/>
          <p:cNvSpPr>
            <a:spLocks noGrp="1" noChangeArrowheads="1"/>
          </p:cNvSpPr>
          <p:nvPr>
            <p:ph type="dt" sz="quarter" idx="2"/>
          </p:nvPr>
        </p:nvSpPr>
        <p:spPr/>
        <p:txBody>
          <a:bodyPr/>
          <a:lstStyle>
            <a:lvl1pPr>
              <a:defRPr/>
            </a:lvl1pPr>
          </a:lstStyle>
          <a:p>
            <a:endParaRPr lang="en-US">
              <a:solidFill>
                <a:srgbClr val="000000"/>
              </a:solidFill>
            </a:endParaRPr>
          </a:p>
        </p:txBody>
      </p:sp>
      <p:sp>
        <p:nvSpPr>
          <p:cNvPr id="10245" name="Rectangle 5"/>
          <p:cNvSpPr>
            <a:spLocks noGrp="1" noChangeArrowheads="1"/>
          </p:cNvSpPr>
          <p:nvPr>
            <p:ph type="ftr" sz="quarter" idx="3"/>
          </p:nvPr>
        </p:nvSpPr>
        <p:spPr/>
        <p:txBody>
          <a:bodyPr/>
          <a:lstStyle>
            <a:lvl1pPr>
              <a:defRPr/>
            </a:lvl1pPr>
          </a:lstStyle>
          <a:p>
            <a:endParaRPr lang="en-US">
              <a:solidFill>
                <a:srgbClr val="000000"/>
              </a:solidFill>
            </a:endParaRPr>
          </a:p>
        </p:txBody>
      </p:sp>
      <p:sp>
        <p:nvSpPr>
          <p:cNvPr id="10246" name="Rectangle 6"/>
          <p:cNvSpPr>
            <a:spLocks noGrp="1" noChangeArrowheads="1"/>
          </p:cNvSpPr>
          <p:nvPr>
            <p:ph type="sldNum" sz="quarter" idx="4"/>
          </p:nvPr>
        </p:nvSpPr>
        <p:spPr/>
        <p:txBody>
          <a:bodyPr/>
          <a:lstStyle>
            <a:lvl1pPr>
              <a:defRPr/>
            </a:lvl1pPr>
          </a:lstStyle>
          <a:p>
            <a:fld id="{CB8E87E3-CDF6-431A-9B6D-71620A46D28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28725239"/>
      </p:ext>
    </p:extLst>
  </p:cSld>
  <p:clrMapOvr>
    <a:masterClrMapping/>
  </p:clrMapOvr>
  <p:transition spd="med">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B29C8B4-5A68-44F3-BE15-2074D7DB5A6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72148393"/>
      </p:ext>
    </p:extLst>
  </p:cSld>
  <p:clrMapOvr>
    <a:masterClrMapping/>
  </p:clrMapOvr>
  <p:transition spd="med">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5C43D07-E132-45CF-B909-63CFF968A52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93123421"/>
      </p:ext>
    </p:extLst>
  </p:cSld>
  <p:clrMapOvr>
    <a:masterClrMapping/>
  </p:clrMapOvr>
  <p:transition spd="med">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676400"/>
            <a:ext cx="4267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267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978DB21-C152-4C6F-9E8E-FF4C10AB362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99190982"/>
      </p:ext>
    </p:extLst>
  </p:cSld>
  <p:clrMapOvr>
    <a:masterClrMapping/>
  </p:clrMapOvr>
  <p:transition spd="med">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1A782F7C-CE3B-4669-A072-47A144ACBE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37392221"/>
      </p:ext>
    </p:extLst>
  </p:cSld>
  <p:clrMapOvr>
    <a:masterClrMapping/>
  </p:clrMapOvr>
  <p:transition spd="med">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BC2B3399-D7BB-48E2-AE88-B9580E8AB5E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11056735"/>
      </p:ext>
    </p:extLst>
  </p:cSld>
  <p:clrMapOvr>
    <a:masterClrMapping/>
  </p:clrMapOvr>
  <p:transition spd="med">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2620628-E6CE-44F8-A383-6A644B0B734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94899140"/>
      </p:ext>
    </p:extLst>
  </p:cSld>
  <p:clrMapOvr>
    <a:masterClrMapping/>
  </p:clrMapOvr>
  <p:transition spd="med">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9D473BD-282F-4265-9A1F-E9F8F24EB64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18481195"/>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B29C8B4-5A68-44F3-BE15-2074D7DB5A68}" type="slidenum">
              <a:rPr lang="en-US"/>
              <a:pPr/>
              <a:t>‹#›</a:t>
            </a:fld>
            <a:endParaRPr lang="en-US"/>
          </a:p>
        </p:txBody>
      </p:sp>
    </p:spTree>
    <p:extLst>
      <p:ext uri="{BB962C8B-B14F-4D97-AF65-F5344CB8AC3E}">
        <p14:creationId xmlns:p14="http://schemas.microsoft.com/office/powerpoint/2010/main" val="2311258351"/>
      </p:ext>
    </p:extLst>
  </p:cSld>
  <p:clrMapOvr>
    <a:masterClrMapping/>
  </p:clrMapOvr>
  <p:transition spd="med">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0E73579-1373-4E8D-B981-9D81A9961BF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80818398"/>
      </p:ext>
    </p:extLst>
  </p:cSld>
  <p:clrMapOvr>
    <a:masterClrMapping/>
  </p:clrMapOvr>
  <p:transition spd="med">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CD7171E-541E-4C08-B019-B5436779ED0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73240130"/>
      </p:ext>
    </p:extLst>
  </p:cSld>
  <p:clrMapOvr>
    <a:masterClrMapping/>
  </p:clrMapOvr>
  <p:transition spd="med">
    <p:wipe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2400"/>
            <a:ext cx="2171700" cy="655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62700" cy="655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C23E539-75F1-4E4C-B04A-4B83FF25645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4371831"/>
      </p:ext>
    </p:extLst>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5C43D07-E132-45CF-B909-63CFF968A52D}" type="slidenum">
              <a:rPr lang="en-US"/>
              <a:pPr/>
              <a:t>‹#›</a:t>
            </a:fld>
            <a:endParaRPr lang="en-US"/>
          </a:p>
        </p:txBody>
      </p:sp>
    </p:spTree>
    <p:extLst>
      <p:ext uri="{BB962C8B-B14F-4D97-AF65-F5344CB8AC3E}">
        <p14:creationId xmlns:p14="http://schemas.microsoft.com/office/powerpoint/2010/main" val="1375623629"/>
      </p:ext>
    </p:extLst>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676400"/>
            <a:ext cx="4267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267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978DB21-C152-4C6F-9E8E-FF4C10AB3626}" type="slidenum">
              <a:rPr lang="en-US"/>
              <a:pPr/>
              <a:t>‹#›</a:t>
            </a:fld>
            <a:endParaRPr lang="en-US"/>
          </a:p>
        </p:txBody>
      </p:sp>
    </p:spTree>
    <p:extLst>
      <p:ext uri="{BB962C8B-B14F-4D97-AF65-F5344CB8AC3E}">
        <p14:creationId xmlns:p14="http://schemas.microsoft.com/office/powerpoint/2010/main" val="4184580870"/>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782F7C-CE3B-4669-A072-47A144ACBEAD}" type="slidenum">
              <a:rPr lang="en-US"/>
              <a:pPr/>
              <a:t>‹#›</a:t>
            </a:fld>
            <a:endParaRPr lang="en-US"/>
          </a:p>
        </p:txBody>
      </p:sp>
    </p:spTree>
    <p:extLst>
      <p:ext uri="{BB962C8B-B14F-4D97-AF65-F5344CB8AC3E}">
        <p14:creationId xmlns:p14="http://schemas.microsoft.com/office/powerpoint/2010/main" val="2686042341"/>
      </p:ext>
    </p:extLst>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C2B3399-D7BB-48E2-AE88-B9580E8AB5E1}" type="slidenum">
              <a:rPr lang="en-US"/>
              <a:pPr/>
              <a:t>‹#›</a:t>
            </a:fld>
            <a:endParaRPr lang="en-US"/>
          </a:p>
        </p:txBody>
      </p:sp>
    </p:spTree>
    <p:extLst>
      <p:ext uri="{BB962C8B-B14F-4D97-AF65-F5344CB8AC3E}">
        <p14:creationId xmlns:p14="http://schemas.microsoft.com/office/powerpoint/2010/main" val="3539705381"/>
      </p:ext>
    </p:extLst>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2620628-E6CE-44F8-A383-6A644B0B7347}" type="slidenum">
              <a:rPr lang="en-US"/>
              <a:pPr/>
              <a:t>‹#›</a:t>
            </a:fld>
            <a:endParaRPr lang="en-US"/>
          </a:p>
        </p:txBody>
      </p:sp>
    </p:spTree>
    <p:extLst>
      <p:ext uri="{BB962C8B-B14F-4D97-AF65-F5344CB8AC3E}">
        <p14:creationId xmlns:p14="http://schemas.microsoft.com/office/powerpoint/2010/main" val="3263622476"/>
      </p:ext>
    </p:extLst>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9D473BD-282F-4265-9A1F-E9F8F24EB645}" type="slidenum">
              <a:rPr lang="en-US"/>
              <a:pPr/>
              <a:t>‹#›</a:t>
            </a:fld>
            <a:endParaRPr lang="en-US"/>
          </a:p>
        </p:txBody>
      </p:sp>
    </p:spTree>
    <p:extLst>
      <p:ext uri="{BB962C8B-B14F-4D97-AF65-F5344CB8AC3E}">
        <p14:creationId xmlns:p14="http://schemas.microsoft.com/office/powerpoint/2010/main" val="3919155702"/>
      </p:ext>
    </p:extLst>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0E73579-1373-4E8D-B981-9D81A9961BFE}" type="slidenum">
              <a:rPr lang="en-US"/>
              <a:pPr/>
              <a:t>‹#›</a:t>
            </a:fld>
            <a:endParaRPr lang="en-US"/>
          </a:p>
        </p:txBody>
      </p:sp>
    </p:spTree>
    <p:extLst>
      <p:ext uri="{BB962C8B-B14F-4D97-AF65-F5344CB8AC3E}">
        <p14:creationId xmlns:p14="http://schemas.microsoft.com/office/powerpoint/2010/main" val="931041689"/>
      </p:ext>
    </p:extLst>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228600" y="152400"/>
            <a:ext cx="8686800"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title style</a:t>
            </a:r>
          </a:p>
        </p:txBody>
      </p:sp>
      <p:sp>
        <p:nvSpPr>
          <p:cNvPr id="9219" name="Rectangle 3"/>
          <p:cNvSpPr>
            <a:spLocks noGrp="1" noChangeArrowheads="1"/>
          </p:cNvSpPr>
          <p:nvPr>
            <p:ph type="body" idx="1"/>
          </p:nvPr>
        </p:nvSpPr>
        <p:spPr bwMode="auto">
          <a:xfrm>
            <a:off x="228600" y="1676400"/>
            <a:ext cx="86868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solidFill>
                  <a:schemeClr val="tx1"/>
                </a:solidFill>
                <a:latin typeface="Times New Roman" pitchFamily="18" charset="0"/>
              </a:defRPr>
            </a:lvl1pPr>
          </a:lstStyle>
          <a:p>
            <a:endParaRPr lang="en-US"/>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Times New Roman" pitchFamily="18" charset="0"/>
              </a:defRPr>
            </a:lvl1pPr>
          </a:lstStyle>
          <a:p>
            <a:endParaRPr lang="en-US"/>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Times New Roman" pitchFamily="18" charset="0"/>
              </a:defRPr>
            </a:lvl1pPr>
          </a:lstStyle>
          <a:p>
            <a:fld id="{9D52B919-0691-423F-B493-177114A1BAC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spd="med">
    <p:wipe dir="d"/>
  </p:transition>
  <p:timing>
    <p:tnLst>
      <p:par>
        <p:cTn id="1" dur="indefinite" restart="never" nodeType="tmRoot"/>
      </p:par>
    </p:tnLst>
  </p:timing>
  <p:txStyles>
    <p:titleStyle>
      <a:lvl1pPr algn="l" rtl="0" eaLnBrk="0" fontAlgn="base" hangingPunct="0">
        <a:spcBef>
          <a:spcPct val="0"/>
        </a:spcBef>
        <a:spcAft>
          <a:spcPct val="0"/>
        </a:spcAft>
        <a:defRPr kumimoji="1" sz="4400" b="1">
          <a:solidFill>
            <a:schemeClr val="tx1"/>
          </a:solidFill>
          <a:latin typeface="+mj-lt"/>
          <a:ea typeface="+mj-ea"/>
          <a:cs typeface="+mj-cs"/>
        </a:defRPr>
      </a:lvl1pPr>
      <a:lvl2pPr algn="l" rtl="0" eaLnBrk="0" fontAlgn="base" hangingPunct="0">
        <a:spcBef>
          <a:spcPct val="0"/>
        </a:spcBef>
        <a:spcAft>
          <a:spcPct val="0"/>
        </a:spcAft>
        <a:defRPr kumimoji="1" sz="4400" b="1">
          <a:solidFill>
            <a:schemeClr val="tx1"/>
          </a:solidFill>
          <a:latin typeface="Arial" charset="0"/>
        </a:defRPr>
      </a:lvl2pPr>
      <a:lvl3pPr algn="l" rtl="0" eaLnBrk="0" fontAlgn="base" hangingPunct="0">
        <a:spcBef>
          <a:spcPct val="0"/>
        </a:spcBef>
        <a:spcAft>
          <a:spcPct val="0"/>
        </a:spcAft>
        <a:defRPr kumimoji="1" sz="4400" b="1">
          <a:solidFill>
            <a:schemeClr val="tx1"/>
          </a:solidFill>
          <a:latin typeface="Arial" charset="0"/>
        </a:defRPr>
      </a:lvl3pPr>
      <a:lvl4pPr algn="l" rtl="0" eaLnBrk="0" fontAlgn="base" hangingPunct="0">
        <a:spcBef>
          <a:spcPct val="0"/>
        </a:spcBef>
        <a:spcAft>
          <a:spcPct val="0"/>
        </a:spcAft>
        <a:defRPr kumimoji="1" sz="4400" b="1">
          <a:solidFill>
            <a:schemeClr val="tx1"/>
          </a:solidFill>
          <a:latin typeface="Arial" charset="0"/>
        </a:defRPr>
      </a:lvl4pPr>
      <a:lvl5pPr algn="l" rtl="0" eaLnBrk="0" fontAlgn="base" hangingPunct="0">
        <a:spcBef>
          <a:spcPct val="0"/>
        </a:spcBef>
        <a:spcAft>
          <a:spcPct val="0"/>
        </a:spcAft>
        <a:defRPr kumimoji="1" sz="4400" b="1">
          <a:solidFill>
            <a:schemeClr val="tx1"/>
          </a:solidFill>
          <a:latin typeface="Arial" charset="0"/>
        </a:defRPr>
      </a:lvl5pPr>
      <a:lvl6pPr marL="457200" algn="l" rtl="0" eaLnBrk="0" fontAlgn="base" hangingPunct="0">
        <a:spcBef>
          <a:spcPct val="0"/>
        </a:spcBef>
        <a:spcAft>
          <a:spcPct val="0"/>
        </a:spcAft>
        <a:defRPr kumimoji="1" sz="4400" b="1">
          <a:solidFill>
            <a:schemeClr val="tx1"/>
          </a:solidFill>
          <a:latin typeface="Arial" charset="0"/>
        </a:defRPr>
      </a:lvl6pPr>
      <a:lvl7pPr marL="914400" algn="l" rtl="0" eaLnBrk="0" fontAlgn="base" hangingPunct="0">
        <a:spcBef>
          <a:spcPct val="0"/>
        </a:spcBef>
        <a:spcAft>
          <a:spcPct val="0"/>
        </a:spcAft>
        <a:defRPr kumimoji="1" sz="4400" b="1">
          <a:solidFill>
            <a:schemeClr val="tx1"/>
          </a:solidFill>
          <a:latin typeface="Arial" charset="0"/>
        </a:defRPr>
      </a:lvl7pPr>
      <a:lvl8pPr marL="1371600" algn="l" rtl="0" eaLnBrk="0" fontAlgn="base" hangingPunct="0">
        <a:spcBef>
          <a:spcPct val="0"/>
        </a:spcBef>
        <a:spcAft>
          <a:spcPct val="0"/>
        </a:spcAft>
        <a:defRPr kumimoji="1" sz="4400" b="1">
          <a:solidFill>
            <a:schemeClr val="tx1"/>
          </a:solidFill>
          <a:latin typeface="Arial" charset="0"/>
        </a:defRPr>
      </a:lvl8pPr>
      <a:lvl9pPr marL="1828800" algn="l" rtl="0" eaLnBrk="0" fontAlgn="base" hangingPunct="0">
        <a:spcBef>
          <a:spcPct val="0"/>
        </a:spcBef>
        <a:spcAft>
          <a:spcPct val="0"/>
        </a:spcAft>
        <a:defRPr kumimoji="1" sz="4400" b="1">
          <a:solidFill>
            <a:schemeClr val="tx1"/>
          </a:solidFill>
          <a:latin typeface="Arial" charset="0"/>
        </a:defRPr>
      </a:lvl9pPr>
    </p:titleStyle>
    <p:bodyStyle>
      <a:lvl1pPr marL="342900" indent="-342900" algn="l" rtl="0" eaLnBrk="0" fontAlgn="base" hangingPunct="0">
        <a:spcBef>
          <a:spcPct val="20000"/>
        </a:spcBef>
        <a:spcAft>
          <a:spcPct val="0"/>
        </a:spcAft>
        <a:buClr>
          <a:srgbClr val="3A5047"/>
        </a:buClr>
        <a:buSzPct val="75000"/>
        <a:buFont typeface="Wingdings" pitchFamily="2" charset="2"/>
        <a:buChar char="n"/>
        <a:defRPr kumimoji="1" sz="3200">
          <a:solidFill>
            <a:schemeClr val="bg1"/>
          </a:solidFill>
          <a:latin typeface="+mn-lt"/>
          <a:ea typeface="+mn-ea"/>
          <a:cs typeface="+mn-cs"/>
        </a:defRPr>
      </a:lvl1pPr>
      <a:lvl2pPr marL="742950" indent="-285750" algn="l" rtl="0" eaLnBrk="0" fontAlgn="base" hangingPunct="0">
        <a:spcBef>
          <a:spcPct val="20000"/>
        </a:spcBef>
        <a:spcAft>
          <a:spcPct val="0"/>
        </a:spcAft>
        <a:buClr>
          <a:srgbClr val="3A5047"/>
        </a:buClr>
        <a:buSzPct val="75000"/>
        <a:buFont typeface="Wingdings" pitchFamily="2" charset="2"/>
        <a:buChar char="n"/>
        <a:defRPr kumimoji="1" sz="2800">
          <a:solidFill>
            <a:schemeClr val="bg1"/>
          </a:solidFill>
          <a:latin typeface="+mn-lt"/>
        </a:defRPr>
      </a:lvl2pPr>
      <a:lvl3pPr marL="1143000" indent="-228600" algn="l" rtl="0" eaLnBrk="0" fontAlgn="base" hangingPunct="0">
        <a:spcBef>
          <a:spcPct val="20000"/>
        </a:spcBef>
        <a:spcAft>
          <a:spcPct val="0"/>
        </a:spcAft>
        <a:buClr>
          <a:srgbClr val="3A5047"/>
        </a:buClr>
        <a:buSzPct val="75000"/>
        <a:buFont typeface="Wingdings" pitchFamily="2" charset="2"/>
        <a:buChar char="n"/>
        <a:defRPr kumimoji="1" sz="2400">
          <a:solidFill>
            <a:schemeClr val="bg1"/>
          </a:solidFill>
          <a:latin typeface="+mn-lt"/>
        </a:defRPr>
      </a:lvl3pPr>
      <a:lvl4pPr marL="16002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4pPr>
      <a:lvl5pPr marL="20574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5pPr>
      <a:lvl6pPr marL="25146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6pPr>
      <a:lvl7pPr marL="29718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7pPr>
      <a:lvl8pPr marL="34290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8pPr>
      <a:lvl9pPr marL="38862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228600" y="152400"/>
            <a:ext cx="8686800"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title style</a:t>
            </a:r>
          </a:p>
        </p:txBody>
      </p:sp>
      <p:sp>
        <p:nvSpPr>
          <p:cNvPr id="9219" name="Rectangle 3"/>
          <p:cNvSpPr>
            <a:spLocks noGrp="1" noChangeArrowheads="1"/>
          </p:cNvSpPr>
          <p:nvPr>
            <p:ph type="body" idx="1"/>
          </p:nvPr>
        </p:nvSpPr>
        <p:spPr bwMode="auto">
          <a:xfrm>
            <a:off x="228600" y="1676400"/>
            <a:ext cx="86868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solidFill>
                  <a:schemeClr val="tx1"/>
                </a:solidFill>
                <a:latin typeface="Times New Roman" pitchFamily="18" charset="0"/>
              </a:defRPr>
            </a:lvl1pPr>
          </a:lstStyle>
          <a:p>
            <a:endParaRPr lang="en-US">
              <a:solidFill>
                <a:srgbClr val="000000"/>
              </a:solidFill>
            </a:endParaRPr>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Times New Roman" pitchFamily="18" charset="0"/>
              </a:defRPr>
            </a:lvl1pPr>
          </a:lstStyle>
          <a:p>
            <a:endParaRPr lang="en-US">
              <a:solidFill>
                <a:srgbClr val="000000"/>
              </a:solidFill>
            </a:endParaRPr>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Times New Roman" pitchFamily="18" charset="0"/>
              </a:defRPr>
            </a:lvl1pPr>
          </a:lstStyle>
          <a:p>
            <a:fld id="{9D52B919-0691-423F-B493-177114A1BAC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7605633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spd="med">
    <p:wipe dir="d"/>
  </p:transition>
  <p:timing>
    <p:tnLst>
      <p:par>
        <p:cTn id="1" dur="indefinite" restart="never" nodeType="tmRoot"/>
      </p:par>
    </p:tnLst>
  </p:timing>
  <p:txStyles>
    <p:titleStyle>
      <a:lvl1pPr algn="l" rtl="0" eaLnBrk="0" fontAlgn="base" hangingPunct="0">
        <a:spcBef>
          <a:spcPct val="0"/>
        </a:spcBef>
        <a:spcAft>
          <a:spcPct val="0"/>
        </a:spcAft>
        <a:defRPr kumimoji="1" sz="4400" b="1">
          <a:solidFill>
            <a:schemeClr val="tx1"/>
          </a:solidFill>
          <a:latin typeface="+mj-lt"/>
          <a:ea typeface="+mj-ea"/>
          <a:cs typeface="+mj-cs"/>
        </a:defRPr>
      </a:lvl1pPr>
      <a:lvl2pPr algn="l" rtl="0" eaLnBrk="0" fontAlgn="base" hangingPunct="0">
        <a:spcBef>
          <a:spcPct val="0"/>
        </a:spcBef>
        <a:spcAft>
          <a:spcPct val="0"/>
        </a:spcAft>
        <a:defRPr kumimoji="1" sz="4400" b="1">
          <a:solidFill>
            <a:schemeClr val="tx1"/>
          </a:solidFill>
          <a:latin typeface="Arial" charset="0"/>
        </a:defRPr>
      </a:lvl2pPr>
      <a:lvl3pPr algn="l" rtl="0" eaLnBrk="0" fontAlgn="base" hangingPunct="0">
        <a:spcBef>
          <a:spcPct val="0"/>
        </a:spcBef>
        <a:spcAft>
          <a:spcPct val="0"/>
        </a:spcAft>
        <a:defRPr kumimoji="1" sz="4400" b="1">
          <a:solidFill>
            <a:schemeClr val="tx1"/>
          </a:solidFill>
          <a:latin typeface="Arial" charset="0"/>
        </a:defRPr>
      </a:lvl3pPr>
      <a:lvl4pPr algn="l" rtl="0" eaLnBrk="0" fontAlgn="base" hangingPunct="0">
        <a:spcBef>
          <a:spcPct val="0"/>
        </a:spcBef>
        <a:spcAft>
          <a:spcPct val="0"/>
        </a:spcAft>
        <a:defRPr kumimoji="1" sz="4400" b="1">
          <a:solidFill>
            <a:schemeClr val="tx1"/>
          </a:solidFill>
          <a:latin typeface="Arial" charset="0"/>
        </a:defRPr>
      </a:lvl4pPr>
      <a:lvl5pPr algn="l" rtl="0" eaLnBrk="0" fontAlgn="base" hangingPunct="0">
        <a:spcBef>
          <a:spcPct val="0"/>
        </a:spcBef>
        <a:spcAft>
          <a:spcPct val="0"/>
        </a:spcAft>
        <a:defRPr kumimoji="1" sz="4400" b="1">
          <a:solidFill>
            <a:schemeClr val="tx1"/>
          </a:solidFill>
          <a:latin typeface="Arial" charset="0"/>
        </a:defRPr>
      </a:lvl5pPr>
      <a:lvl6pPr marL="457200" algn="l" rtl="0" eaLnBrk="0" fontAlgn="base" hangingPunct="0">
        <a:spcBef>
          <a:spcPct val="0"/>
        </a:spcBef>
        <a:spcAft>
          <a:spcPct val="0"/>
        </a:spcAft>
        <a:defRPr kumimoji="1" sz="4400" b="1">
          <a:solidFill>
            <a:schemeClr val="tx1"/>
          </a:solidFill>
          <a:latin typeface="Arial" charset="0"/>
        </a:defRPr>
      </a:lvl6pPr>
      <a:lvl7pPr marL="914400" algn="l" rtl="0" eaLnBrk="0" fontAlgn="base" hangingPunct="0">
        <a:spcBef>
          <a:spcPct val="0"/>
        </a:spcBef>
        <a:spcAft>
          <a:spcPct val="0"/>
        </a:spcAft>
        <a:defRPr kumimoji="1" sz="4400" b="1">
          <a:solidFill>
            <a:schemeClr val="tx1"/>
          </a:solidFill>
          <a:latin typeface="Arial" charset="0"/>
        </a:defRPr>
      </a:lvl7pPr>
      <a:lvl8pPr marL="1371600" algn="l" rtl="0" eaLnBrk="0" fontAlgn="base" hangingPunct="0">
        <a:spcBef>
          <a:spcPct val="0"/>
        </a:spcBef>
        <a:spcAft>
          <a:spcPct val="0"/>
        </a:spcAft>
        <a:defRPr kumimoji="1" sz="4400" b="1">
          <a:solidFill>
            <a:schemeClr val="tx1"/>
          </a:solidFill>
          <a:latin typeface="Arial" charset="0"/>
        </a:defRPr>
      </a:lvl8pPr>
      <a:lvl9pPr marL="1828800" algn="l" rtl="0" eaLnBrk="0" fontAlgn="base" hangingPunct="0">
        <a:spcBef>
          <a:spcPct val="0"/>
        </a:spcBef>
        <a:spcAft>
          <a:spcPct val="0"/>
        </a:spcAft>
        <a:defRPr kumimoji="1" sz="4400" b="1">
          <a:solidFill>
            <a:schemeClr val="tx1"/>
          </a:solidFill>
          <a:latin typeface="Arial" charset="0"/>
        </a:defRPr>
      </a:lvl9pPr>
    </p:titleStyle>
    <p:bodyStyle>
      <a:lvl1pPr marL="342900" indent="-342900" algn="l" rtl="0" eaLnBrk="0" fontAlgn="base" hangingPunct="0">
        <a:spcBef>
          <a:spcPct val="20000"/>
        </a:spcBef>
        <a:spcAft>
          <a:spcPct val="0"/>
        </a:spcAft>
        <a:buClr>
          <a:srgbClr val="3A5047"/>
        </a:buClr>
        <a:buSzPct val="75000"/>
        <a:buFont typeface="Wingdings" pitchFamily="2" charset="2"/>
        <a:buChar char="n"/>
        <a:defRPr kumimoji="1" sz="3200">
          <a:solidFill>
            <a:schemeClr val="bg1"/>
          </a:solidFill>
          <a:latin typeface="+mn-lt"/>
          <a:ea typeface="+mn-ea"/>
          <a:cs typeface="+mn-cs"/>
        </a:defRPr>
      </a:lvl1pPr>
      <a:lvl2pPr marL="742950" indent="-285750" algn="l" rtl="0" eaLnBrk="0" fontAlgn="base" hangingPunct="0">
        <a:spcBef>
          <a:spcPct val="20000"/>
        </a:spcBef>
        <a:spcAft>
          <a:spcPct val="0"/>
        </a:spcAft>
        <a:buClr>
          <a:srgbClr val="3A5047"/>
        </a:buClr>
        <a:buSzPct val="75000"/>
        <a:buFont typeface="Wingdings" pitchFamily="2" charset="2"/>
        <a:buChar char="n"/>
        <a:defRPr kumimoji="1" sz="2800">
          <a:solidFill>
            <a:schemeClr val="bg1"/>
          </a:solidFill>
          <a:latin typeface="+mn-lt"/>
        </a:defRPr>
      </a:lvl2pPr>
      <a:lvl3pPr marL="1143000" indent="-228600" algn="l" rtl="0" eaLnBrk="0" fontAlgn="base" hangingPunct="0">
        <a:spcBef>
          <a:spcPct val="20000"/>
        </a:spcBef>
        <a:spcAft>
          <a:spcPct val="0"/>
        </a:spcAft>
        <a:buClr>
          <a:srgbClr val="3A5047"/>
        </a:buClr>
        <a:buSzPct val="75000"/>
        <a:buFont typeface="Wingdings" pitchFamily="2" charset="2"/>
        <a:buChar char="n"/>
        <a:defRPr kumimoji="1" sz="2400">
          <a:solidFill>
            <a:schemeClr val="bg1"/>
          </a:solidFill>
          <a:latin typeface="+mn-lt"/>
        </a:defRPr>
      </a:lvl3pPr>
      <a:lvl4pPr marL="16002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4pPr>
      <a:lvl5pPr marL="20574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5pPr>
      <a:lvl6pPr marL="25146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6pPr>
      <a:lvl7pPr marL="29718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7pPr>
      <a:lvl8pPr marL="34290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8pPr>
      <a:lvl9pPr marL="3886200" indent="-228600" algn="l" rtl="0" eaLnBrk="0" fontAlgn="base" hangingPunct="0">
        <a:spcBef>
          <a:spcPct val="20000"/>
        </a:spcBef>
        <a:spcAft>
          <a:spcPct val="0"/>
        </a:spcAft>
        <a:buClr>
          <a:srgbClr val="3A5047"/>
        </a:buClr>
        <a:buSzPct val="75000"/>
        <a:buFont typeface="Wingdings" pitchFamily="2" charset="2"/>
        <a:buChar char="n"/>
        <a:defRPr kumimoji="1"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“Marriage Is Honorable”</a:t>
            </a:r>
          </a:p>
        </p:txBody>
      </p:sp>
      <p:sp>
        <p:nvSpPr>
          <p:cNvPr id="2051" name="Rectangle 3"/>
          <p:cNvSpPr>
            <a:spLocks noGrp="1" noChangeArrowheads="1"/>
          </p:cNvSpPr>
          <p:nvPr>
            <p:ph type="subTitle" idx="1"/>
          </p:nvPr>
        </p:nvSpPr>
        <p:spPr/>
        <p:txBody>
          <a:bodyPr/>
          <a:lstStyle/>
          <a:p>
            <a:r>
              <a:rPr lang="en-US"/>
              <a:t>(Hebrews 13:4)</a:t>
            </a:r>
          </a:p>
        </p:txBody>
      </p:sp>
      <p:sp>
        <p:nvSpPr>
          <p:cNvPr id="2" name="TextBox 1"/>
          <p:cNvSpPr txBox="1"/>
          <p:nvPr/>
        </p:nvSpPr>
        <p:spPr>
          <a:xfrm>
            <a:off x="381000" y="304800"/>
            <a:ext cx="1143262" cy="523220"/>
          </a:xfrm>
          <a:prstGeom prst="rect">
            <a:avLst/>
          </a:prstGeom>
          <a:noFill/>
        </p:spPr>
        <p:txBody>
          <a:bodyPr wrap="none" rtlCol="0">
            <a:spAutoFit/>
          </a:bodyPr>
          <a:lstStyle/>
          <a:p>
            <a:r>
              <a:rPr lang="en-US" dirty="0" smtClean="0"/>
              <a:t>Part 1</a:t>
            </a:r>
            <a:endParaRPr lang="en-US" dirty="0"/>
          </a:p>
        </p:txBody>
      </p:sp>
      <p:sp>
        <p:nvSpPr>
          <p:cNvPr id="5" name="TextBox 4"/>
          <p:cNvSpPr txBox="1"/>
          <p:nvPr/>
        </p:nvSpPr>
        <p:spPr>
          <a:xfrm>
            <a:off x="0" y="6457890"/>
            <a:ext cx="9143999"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2000" i="1" dirty="0" smtClean="0"/>
              <a:t>All verses are from the New King James Version unless noted.</a:t>
            </a:r>
            <a:endParaRPr lang="en-US" sz="2000" i="1"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2000" fill="hold"/>
                                        <p:tgtEl>
                                          <p:spTgt spid="2050"/>
                                        </p:tgtEl>
                                        <p:attrNameLst>
                                          <p:attrName>ppt_w</p:attrName>
                                        </p:attrNameLst>
                                      </p:cBhvr>
                                      <p:tavLst>
                                        <p:tav tm="0">
                                          <p:val>
                                            <p:strVal val="#ppt_w*2.5"/>
                                          </p:val>
                                        </p:tav>
                                        <p:tav tm="100000">
                                          <p:val>
                                            <p:strVal val="#ppt_w"/>
                                          </p:val>
                                        </p:tav>
                                      </p:tavLst>
                                    </p:anim>
                                    <p:anim calcmode="lin" valueType="num">
                                      <p:cBhvr>
                                        <p:cTn id="8" dur="2000" fill="hold"/>
                                        <p:tgtEl>
                                          <p:spTgt spid="2050"/>
                                        </p:tgtEl>
                                        <p:attrNameLst>
                                          <p:attrName>ppt_h</p:attrName>
                                        </p:attrNameLst>
                                      </p:cBhvr>
                                      <p:tavLst>
                                        <p:tav tm="0">
                                          <p:val>
                                            <p:strVal val="#ppt_h"/>
                                          </p:val>
                                        </p:tav>
                                        <p:tav tm="100000">
                                          <p:val>
                                            <p:strVal val="#ppt_h"/>
                                          </p:val>
                                        </p:tav>
                                      </p:tavLst>
                                    </p:anim>
                                    <p:anim calcmode="lin" valueType="num">
                                      <p:cBhvr>
                                        <p:cTn id="9" dur="2000" fill="hold"/>
                                        <p:tgtEl>
                                          <p:spTgt spid="205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05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050"/>
                                        </p:tgtEl>
                                      </p:cBhvr>
                                    </p:animEffect>
                                  </p:childTnLst>
                                </p:cTn>
                              </p:par>
                            </p:childTnLst>
                          </p:cTn>
                        </p:par>
                        <p:par>
                          <p:cTn id="12" fill="hold" nodeType="afterGroup">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2051">
                                            <p:txEl>
                                              <p:pRg st="0" end="0"/>
                                            </p:txEl>
                                          </p:spTgt>
                                        </p:tgtEl>
                                        <p:attrNameLst>
                                          <p:attrName>style.visibility</p:attrName>
                                        </p:attrNameLst>
                                      </p:cBhvr>
                                      <p:to>
                                        <p:strVal val="visible"/>
                                      </p:to>
                                    </p:set>
                                    <p:animEffect transition="in" filter="wipe(left)">
                                      <p:cBhvr>
                                        <p:cTn id="15"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4000"/>
              <a:t>3 GENERAL PURPOSES FOR MARRIAGE</a:t>
            </a:r>
          </a:p>
        </p:txBody>
      </p:sp>
      <p:sp>
        <p:nvSpPr>
          <p:cNvPr id="26627" name="Rectangle 3"/>
          <p:cNvSpPr>
            <a:spLocks noGrp="1" noChangeArrowheads="1"/>
          </p:cNvSpPr>
          <p:nvPr>
            <p:ph type="body" idx="1"/>
          </p:nvPr>
        </p:nvSpPr>
        <p:spPr/>
        <p:txBody>
          <a:bodyPr/>
          <a:lstStyle/>
          <a:p>
            <a:pPr marL="609600" indent="-609600">
              <a:buClr>
                <a:schemeClr val="tx2"/>
              </a:buClr>
              <a:buFont typeface="Wingdings" pitchFamily="2" charset="2"/>
              <a:buAutoNum type="arabicPeriod"/>
            </a:pPr>
            <a:r>
              <a:rPr lang="en-US" dirty="0"/>
              <a:t>propagation of GODLY children</a:t>
            </a:r>
          </a:p>
          <a:p>
            <a:pPr marL="990600" lvl="1" indent="-533400">
              <a:buClr>
                <a:schemeClr val="tx2"/>
              </a:buClr>
            </a:pPr>
            <a:r>
              <a:rPr lang="en-US" dirty="0"/>
              <a:t>thus God created male and female (Gen. 1:27)</a:t>
            </a:r>
          </a:p>
          <a:p>
            <a:pPr marL="990600" lvl="1" indent="-533400">
              <a:buClr>
                <a:schemeClr val="tx2"/>
              </a:buClr>
            </a:pPr>
            <a:r>
              <a:rPr lang="en-US" dirty="0"/>
              <a:t>“Then God blessed them, and God said to them, ‘Be fruitful and multiply. . .’” (Gen. 1:28)</a:t>
            </a:r>
          </a:p>
          <a:p>
            <a:pPr marL="990600" lvl="1" indent="-533400">
              <a:buClr>
                <a:schemeClr val="tx2"/>
              </a:buClr>
            </a:pPr>
            <a:r>
              <a:rPr lang="en-US" dirty="0"/>
              <a:t>“But did He not make them one, Having a remnant of the Spirit? And why one? He seeks godly offspring. Therefore take heed to your spirit, And let none deal treacherously with the wife of his youth” (Mal. </a:t>
            </a:r>
            <a:r>
              <a:rPr lang="en-US" dirty="0" smtClean="0"/>
              <a:t>2:15)</a:t>
            </a:r>
            <a:endParaRPr lang="en-US" dirty="0"/>
          </a:p>
          <a:p>
            <a:pPr marL="1371600" lvl="2" indent="-457200">
              <a:buClr>
                <a:schemeClr val="tx2"/>
              </a:buClr>
            </a:pPr>
            <a:r>
              <a:rPr lang="en-US" dirty="0"/>
              <a:t>Proverbs 22:6</a:t>
            </a:r>
          </a:p>
        </p:txBody>
      </p:sp>
      <p:pic>
        <p:nvPicPr>
          <p:cNvPr id="26628" name="Picture 4" descr="MCj0397556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69163" y="304800"/>
            <a:ext cx="1874837" cy="1974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fade">
                                      <p:cBhvr>
                                        <p:cTn id="7" dur="20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4000"/>
              <a:t>3 GENERAL PURPOSES FOR MARRIAGE</a:t>
            </a:r>
          </a:p>
        </p:txBody>
      </p:sp>
      <p:sp>
        <p:nvSpPr>
          <p:cNvPr id="27651" name="Rectangle 3"/>
          <p:cNvSpPr>
            <a:spLocks noGrp="1" noChangeArrowheads="1"/>
          </p:cNvSpPr>
          <p:nvPr>
            <p:ph type="body" idx="1"/>
          </p:nvPr>
        </p:nvSpPr>
        <p:spPr/>
        <p:txBody>
          <a:bodyPr/>
          <a:lstStyle/>
          <a:p>
            <a:pPr marL="609600" indent="-609600">
              <a:lnSpc>
                <a:spcPct val="90000"/>
              </a:lnSpc>
              <a:buClr>
                <a:schemeClr val="tx2"/>
              </a:buClr>
              <a:buFont typeface="Wingdings" pitchFamily="2" charset="2"/>
              <a:buAutoNum type="arabicPeriod" startAt="2"/>
            </a:pPr>
            <a:r>
              <a:rPr lang="en-US" dirty="0"/>
              <a:t>remedy against fornication</a:t>
            </a:r>
          </a:p>
          <a:p>
            <a:pPr marL="990600" lvl="1" indent="-533400">
              <a:lnSpc>
                <a:spcPct val="90000"/>
              </a:lnSpc>
              <a:buClr>
                <a:schemeClr val="tx2"/>
              </a:buClr>
            </a:pPr>
            <a:r>
              <a:rPr lang="en-US" dirty="0"/>
              <a:t>“But because of the temptation to sexual immorality, each man should have his own wife and each woman her own husband” (1 Cor. 7:2, </a:t>
            </a:r>
            <a:r>
              <a:rPr lang="en-US" dirty="0" err="1"/>
              <a:t>ESV</a:t>
            </a:r>
            <a:r>
              <a:rPr lang="en-US" dirty="0"/>
              <a:t>)</a:t>
            </a:r>
          </a:p>
          <a:p>
            <a:pPr marL="1371600" lvl="2" indent="-457200">
              <a:lnSpc>
                <a:spcPct val="90000"/>
              </a:lnSpc>
              <a:buClr>
                <a:schemeClr val="tx2"/>
              </a:buClr>
            </a:pPr>
            <a:r>
              <a:rPr lang="en-US" dirty="0"/>
              <a:t>fornicators and adulterers can bear children, BUT, it violates God’s moral code!</a:t>
            </a:r>
          </a:p>
          <a:p>
            <a:pPr marL="1371600" lvl="2" indent="-457200">
              <a:lnSpc>
                <a:spcPct val="90000"/>
              </a:lnSpc>
              <a:buClr>
                <a:schemeClr val="tx2"/>
              </a:buClr>
            </a:pPr>
            <a:r>
              <a:rPr lang="en-US" dirty="0"/>
              <a:t>IT DOES MATTER WHETHER YOU ARE MARRIED OR </a:t>
            </a:r>
            <a:r>
              <a:rPr lang="en-US" dirty="0" smtClean="0"/>
              <a:t>NOT (Rev. 21:8)!</a:t>
            </a:r>
            <a:endParaRPr lang="en-US" dirty="0"/>
          </a:p>
          <a:p>
            <a:pPr marL="609600" indent="-609600">
              <a:lnSpc>
                <a:spcPct val="90000"/>
              </a:lnSpc>
              <a:buClr>
                <a:schemeClr val="tx2"/>
              </a:buClr>
              <a:buFont typeface="Wingdings" pitchFamily="2" charset="2"/>
              <a:buAutoNum type="arabicPeriod" startAt="3"/>
            </a:pPr>
            <a:r>
              <a:rPr lang="en-US" dirty="0"/>
              <a:t>remedy against the challenges of loneliness</a:t>
            </a:r>
          </a:p>
          <a:p>
            <a:pPr marL="990600" lvl="1" indent="-533400">
              <a:lnSpc>
                <a:spcPct val="90000"/>
              </a:lnSpc>
              <a:buClr>
                <a:schemeClr val="tx2"/>
              </a:buClr>
            </a:pPr>
            <a:r>
              <a:rPr lang="en-US" dirty="0"/>
              <a:t>Genesis 2:18</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fade">
                                      <p:cBhvr>
                                        <p:cTn id="7" dur="20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27651">
                                            <p:txEl>
                                              <p:pRg st="4" end="4"/>
                                            </p:txEl>
                                          </p:spTgt>
                                        </p:tgtEl>
                                        <p:attrNameLst>
                                          <p:attrName>style.visibility</p:attrName>
                                        </p:attrNameLst>
                                      </p:cBhvr>
                                      <p:to>
                                        <p:strVal val="visible"/>
                                      </p:to>
                                    </p:set>
                                    <p:animEffect transition="in" filter="fade">
                                      <p:cBhvr>
                                        <p:cTn id="24" dur="2000"/>
                                        <p:tgtEl>
                                          <p:spTgt spid="27651">
                                            <p:txEl>
                                              <p:pRg st="4" end="4"/>
                                            </p:txEl>
                                          </p:spTgt>
                                        </p:tgtEl>
                                      </p:cBhvr>
                                    </p:animEffect>
                                  </p:childTnLst>
                                </p:cTn>
                              </p:par>
                            </p:childTnLst>
                          </p:cTn>
                        </p:par>
                        <p:par>
                          <p:cTn id="25" fill="hold" nodeType="afterGroup">
                            <p:stCondLst>
                              <p:cond delay="2000"/>
                            </p:stCondLst>
                            <p:childTnLst>
                              <p:par>
                                <p:cTn id="26" presetID="10" presetClass="entr" presetSubtype="0" fill="hold" nodeType="afterEffect">
                                  <p:stCondLst>
                                    <p:cond delay="0"/>
                                  </p:stCondLst>
                                  <p:childTnLst>
                                    <p:set>
                                      <p:cBhvr>
                                        <p:cTn id="27" dur="1" fill="hold">
                                          <p:stCondLst>
                                            <p:cond delay="0"/>
                                          </p:stCondLst>
                                        </p:cTn>
                                        <p:tgtEl>
                                          <p:spTgt spid="27651">
                                            <p:txEl>
                                              <p:pRg st="5" end="5"/>
                                            </p:txEl>
                                          </p:spTgt>
                                        </p:tgtEl>
                                        <p:attrNameLst>
                                          <p:attrName>style.visibility</p:attrName>
                                        </p:attrNameLst>
                                      </p:cBhvr>
                                      <p:to>
                                        <p:strVal val="visible"/>
                                      </p:to>
                                    </p:set>
                                    <p:animEffect transition="in" filter="fade">
                                      <p:cBhvr>
                                        <p:cTn id="28" dur="2000"/>
                                        <p:tgtEl>
                                          <p:spTgt spid="276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Marry Who?</a:t>
            </a:r>
          </a:p>
        </p:txBody>
      </p:sp>
      <p:sp>
        <p:nvSpPr>
          <p:cNvPr id="28675" name="Rectangle 3"/>
          <p:cNvSpPr>
            <a:spLocks noGrp="1" noChangeArrowheads="1"/>
          </p:cNvSpPr>
          <p:nvPr>
            <p:ph type="body" idx="1"/>
          </p:nvPr>
        </p:nvSpPr>
        <p:spPr/>
        <p:txBody>
          <a:bodyPr/>
          <a:lstStyle/>
          <a:p>
            <a:r>
              <a:rPr lang="en-US" dirty="0"/>
              <a:t>Not a close relative</a:t>
            </a:r>
          </a:p>
          <a:p>
            <a:pPr lvl="1"/>
            <a:r>
              <a:rPr lang="en-US" dirty="0"/>
              <a:t>“None of you shall approach anyone who is near of kin to him, to uncover his nakedness: I am the LORD” (Lev. 18:6)</a:t>
            </a:r>
          </a:p>
          <a:p>
            <a:r>
              <a:rPr lang="en-US" dirty="0"/>
              <a:t>Why marry a non-Christian?</a:t>
            </a:r>
          </a:p>
          <a:p>
            <a:pPr lvl="1"/>
            <a:r>
              <a:rPr lang="en-US" dirty="0"/>
              <a:t>Can you give me reasons why you should marry a non-Christian</a:t>
            </a:r>
            <a:r>
              <a:rPr lang="en-US" dirty="0" smtClean="0"/>
              <a:t>?</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67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hlink"/>
        </a:solidFill>
        <a:effectLst/>
      </p:bgPr>
    </p:bg>
    <p:spTree>
      <p:nvGrpSpPr>
        <p:cNvPr id="1" name=""/>
        <p:cNvGrpSpPr/>
        <p:nvPr/>
      </p:nvGrpSpPr>
      <p:grpSpPr>
        <a:xfrm>
          <a:off x="0" y="0"/>
          <a:ext cx="0" cy="0"/>
          <a:chOff x="0" y="0"/>
          <a:chExt cx="0" cy="0"/>
        </a:xfrm>
      </p:grpSpPr>
      <p:sp>
        <p:nvSpPr>
          <p:cNvPr id="20485" name="Rectangle 5"/>
          <p:cNvSpPr>
            <a:spLocks noChangeArrowheads="1"/>
          </p:cNvSpPr>
          <p:nvPr/>
        </p:nvSpPr>
        <p:spPr bwMode="auto">
          <a:xfrm>
            <a:off x="0" y="6629400"/>
            <a:ext cx="9144000" cy="228600"/>
          </a:xfrm>
          <a:prstGeom prst="rect">
            <a:avLst/>
          </a:prstGeom>
          <a:gradFill rotWithShape="1">
            <a:gsLst>
              <a:gs pos="0">
                <a:srgbClr val="808000"/>
              </a:gs>
              <a:gs pos="50000">
                <a:srgbClr val="000000"/>
              </a:gs>
              <a:gs pos="100000">
                <a:srgbClr val="808000"/>
              </a:gs>
            </a:gsLst>
            <a:lin ang="0" scaled="1"/>
          </a:gradFill>
          <a:ln w="38100" cap="sq" algn="ctr">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0484" name="Text Box 4"/>
          <p:cNvSpPr txBox="1">
            <a:spLocks noChangeArrowheads="1"/>
          </p:cNvSpPr>
          <p:nvPr/>
        </p:nvSpPr>
        <p:spPr bwMode="auto">
          <a:xfrm>
            <a:off x="304800" y="196850"/>
            <a:ext cx="8610600" cy="5570756"/>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38100" cap="sq" algn="ctr">
                <a:solidFill>
                  <a:schemeClr val="tx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3200" dirty="0"/>
              <a:t>“Even those who look no further than the temporal happiness of individuals and the welfare of existing society, are not insensible to the great importance of our domestic relations, which the strongest affections of nature secure, and which even our wants and weaknesses cement. We can form no conception of social virtue or felicity, yea, no conception of human society itself, which has not its foundation in the family</a:t>
            </a:r>
            <a:r>
              <a:rPr lang="en-US" sz="3200" dirty="0" smtClean="0"/>
              <a:t>. …” </a:t>
            </a:r>
          </a:p>
          <a:p>
            <a:pPr algn="r">
              <a:spcBef>
                <a:spcPct val="50000"/>
              </a:spcBef>
            </a:pPr>
            <a:r>
              <a:rPr lang="en-US" sz="2400" dirty="0" smtClean="0"/>
              <a:t>(</a:t>
            </a:r>
            <a:r>
              <a:rPr lang="en-US" sz="2400" dirty="0"/>
              <a:t>Arthur W. Pink, </a:t>
            </a:r>
            <a:r>
              <a:rPr lang="en-US" sz="2400" i="1" dirty="0"/>
              <a:t>An Exposition of Hebrews</a:t>
            </a:r>
            <a:r>
              <a:rPr lang="en-US" sz="2400" dirty="0"/>
              <a:t>)</a:t>
            </a:r>
          </a:p>
        </p:txBody>
      </p:sp>
      <p:sp>
        <p:nvSpPr>
          <p:cNvPr id="20486" name="Rectangle 6"/>
          <p:cNvSpPr>
            <a:spLocks noChangeArrowheads="1"/>
          </p:cNvSpPr>
          <p:nvPr/>
        </p:nvSpPr>
        <p:spPr bwMode="auto">
          <a:xfrm>
            <a:off x="0" y="0"/>
            <a:ext cx="9144000" cy="228600"/>
          </a:xfrm>
          <a:prstGeom prst="rect">
            <a:avLst/>
          </a:prstGeom>
          <a:gradFill rotWithShape="1">
            <a:gsLst>
              <a:gs pos="0">
                <a:srgbClr val="808000"/>
              </a:gs>
              <a:gs pos="50000">
                <a:srgbClr val="000000"/>
              </a:gs>
              <a:gs pos="100000">
                <a:srgbClr val="808000"/>
              </a:gs>
            </a:gsLst>
            <a:lin ang="0" scaled="1"/>
          </a:gradFill>
          <a:ln w="38100" cap="sq" algn="ctr">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hlink"/>
        </a:solidFill>
        <a:effectLst/>
      </p:bgPr>
    </p:bg>
    <p:spTree>
      <p:nvGrpSpPr>
        <p:cNvPr id="1" name=""/>
        <p:cNvGrpSpPr/>
        <p:nvPr/>
      </p:nvGrpSpPr>
      <p:grpSpPr>
        <a:xfrm>
          <a:off x="0" y="0"/>
          <a:ext cx="0" cy="0"/>
          <a:chOff x="0" y="0"/>
          <a:chExt cx="0" cy="0"/>
        </a:xfrm>
      </p:grpSpPr>
      <p:sp>
        <p:nvSpPr>
          <p:cNvPr id="20485" name="Rectangle 5"/>
          <p:cNvSpPr>
            <a:spLocks noChangeArrowheads="1"/>
          </p:cNvSpPr>
          <p:nvPr/>
        </p:nvSpPr>
        <p:spPr bwMode="auto">
          <a:xfrm>
            <a:off x="0" y="6629400"/>
            <a:ext cx="9144000" cy="228600"/>
          </a:xfrm>
          <a:prstGeom prst="rect">
            <a:avLst/>
          </a:prstGeom>
          <a:gradFill rotWithShape="1">
            <a:gsLst>
              <a:gs pos="0">
                <a:srgbClr val="808000"/>
              </a:gs>
              <a:gs pos="50000">
                <a:srgbClr val="000000"/>
              </a:gs>
              <a:gs pos="100000">
                <a:srgbClr val="808000"/>
              </a:gs>
            </a:gsLst>
            <a:lin ang="0" scaled="1"/>
          </a:gradFill>
          <a:ln w="38100" cap="sq" algn="ctr">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FFFF"/>
              </a:solidFill>
            </a:endParaRPr>
          </a:p>
        </p:txBody>
      </p:sp>
      <p:sp>
        <p:nvSpPr>
          <p:cNvPr id="20484" name="Text Box 4"/>
          <p:cNvSpPr txBox="1">
            <a:spLocks noChangeArrowheads="1"/>
          </p:cNvSpPr>
          <p:nvPr/>
        </p:nvSpPr>
        <p:spPr bwMode="auto">
          <a:xfrm>
            <a:off x="304800" y="196850"/>
            <a:ext cx="8534400" cy="6186309"/>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38100" cap="sq" algn="ctr">
                <a:solidFill>
                  <a:schemeClr val="tx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3000" dirty="0" smtClean="0">
                <a:solidFill>
                  <a:srgbClr val="FFFFFF"/>
                </a:solidFill>
              </a:rPr>
              <a:t>“…No </a:t>
            </a:r>
            <a:r>
              <a:rPr lang="en-US" sz="3000" dirty="0">
                <a:solidFill>
                  <a:srgbClr val="FFFFFF"/>
                </a:solidFill>
              </a:rPr>
              <a:t>matter how excellent the constitution and laws of a country may be, or how vast its resources and prosperity, there is no sure basis for social order, or public as well as private virtue, until it be laid in the wise regulation of its families. After all, a nation is but the aggregate of its families, and unless there be good husbands and wives, fathers and mothers, sons and daughters, there cannot possibly be good citizens. Therefore the present decay of home life and family discipline threaten the stability of our nation today far more severely than does any foreign hostility” </a:t>
            </a:r>
          </a:p>
          <a:p>
            <a:pPr algn="r">
              <a:spcBef>
                <a:spcPct val="50000"/>
              </a:spcBef>
            </a:pPr>
            <a:r>
              <a:rPr lang="en-US" sz="2400" dirty="0">
                <a:solidFill>
                  <a:srgbClr val="FFFFFF"/>
                </a:solidFill>
              </a:rPr>
              <a:t>(Arthur W. Pink, </a:t>
            </a:r>
            <a:r>
              <a:rPr lang="en-US" sz="2400" i="1" dirty="0">
                <a:solidFill>
                  <a:srgbClr val="FFFFFF"/>
                </a:solidFill>
              </a:rPr>
              <a:t>An Exposition of Hebrews</a:t>
            </a:r>
            <a:r>
              <a:rPr lang="en-US" sz="2400" dirty="0">
                <a:solidFill>
                  <a:srgbClr val="FFFFFF"/>
                </a:solidFill>
              </a:rPr>
              <a:t>)</a:t>
            </a:r>
          </a:p>
        </p:txBody>
      </p:sp>
      <p:sp>
        <p:nvSpPr>
          <p:cNvPr id="20486" name="Rectangle 6"/>
          <p:cNvSpPr>
            <a:spLocks noChangeArrowheads="1"/>
          </p:cNvSpPr>
          <p:nvPr/>
        </p:nvSpPr>
        <p:spPr bwMode="auto">
          <a:xfrm>
            <a:off x="0" y="0"/>
            <a:ext cx="9144000" cy="228600"/>
          </a:xfrm>
          <a:prstGeom prst="rect">
            <a:avLst/>
          </a:prstGeom>
          <a:gradFill rotWithShape="1">
            <a:gsLst>
              <a:gs pos="0">
                <a:srgbClr val="808000"/>
              </a:gs>
              <a:gs pos="50000">
                <a:srgbClr val="000000"/>
              </a:gs>
              <a:gs pos="100000">
                <a:srgbClr val="808000"/>
              </a:gs>
            </a:gsLst>
            <a:lin ang="0" scaled="1"/>
          </a:gradFill>
          <a:ln w="38100" cap="sq" algn="ctr">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FFFF"/>
              </a:solidFill>
            </a:endParaRPr>
          </a:p>
        </p:txBody>
      </p:sp>
    </p:spTree>
    <p:extLst>
      <p:ext uri="{BB962C8B-B14F-4D97-AF65-F5344CB8AC3E}">
        <p14:creationId xmlns:p14="http://schemas.microsoft.com/office/powerpoint/2010/main" val="2486026456"/>
      </p:ext>
    </p:extLst>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a:t>“Marriage Is Honorable”</a:t>
            </a:r>
          </a:p>
        </p:txBody>
      </p:sp>
      <p:sp>
        <p:nvSpPr>
          <p:cNvPr id="15363" name="Rectangle 3"/>
          <p:cNvSpPr>
            <a:spLocks noGrp="1" noChangeArrowheads="1"/>
          </p:cNvSpPr>
          <p:nvPr>
            <p:ph type="subTitle" idx="1"/>
          </p:nvPr>
        </p:nvSpPr>
        <p:spPr/>
        <p:txBody>
          <a:bodyPr/>
          <a:lstStyle/>
          <a:p>
            <a:r>
              <a:rPr lang="en-US"/>
              <a:t>(Hebrews 13:4)</a:t>
            </a:r>
          </a:p>
        </p:txBody>
      </p:sp>
      <p:sp>
        <p:nvSpPr>
          <p:cNvPr id="15365" name="Rectangle 5"/>
          <p:cNvSpPr>
            <a:spLocks noChangeArrowheads="1"/>
          </p:cNvSpPr>
          <p:nvPr/>
        </p:nvSpPr>
        <p:spPr bwMode="auto">
          <a:xfrm>
            <a:off x="1600200" y="3124200"/>
            <a:ext cx="2438400" cy="914400"/>
          </a:xfrm>
          <a:prstGeom prst="rect">
            <a:avLst/>
          </a:prstGeom>
          <a:noFill/>
          <a:ln w="38100" cap="sq" algn="ctr">
            <a:solidFill>
              <a:schemeClr val="tx2"/>
            </a:solidFill>
            <a:miter lim="800000"/>
            <a:headEnd type="none" w="sm" len="sm"/>
            <a:tailEnd type="none" w="sm" len="sm"/>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nvGrpSpPr>
          <p:cNvPr id="15377" name="Group 17"/>
          <p:cNvGrpSpPr>
            <a:grpSpLocks/>
          </p:cNvGrpSpPr>
          <p:nvPr/>
        </p:nvGrpSpPr>
        <p:grpSpPr bwMode="auto">
          <a:xfrm>
            <a:off x="403225" y="76200"/>
            <a:ext cx="5159375" cy="3048000"/>
            <a:chOff x="254" y="48"/>
            <a:chExt cx="3250" cy="1920"/>
          </a:xfrm>
        </p:grpSpPr>
        <p:sp>
          <p:nvSpPr>
            <p:cNvPr id="15364" name="Text Box 4"/>
            <p:cNvSpPr txBox="1">
              <a:spLocks noChangeArrowheads="1"/>
            </p:cNvSpPr>
            <p:nvPr/>
          </p:nvSpPr>
          <p:spPr bwMode="auto">
            <a:xfrm>
              <a:off x="254" y="48"/>
              <a:ext cx="3250" cy="889"/>
            </a:xfrm>
            <a:prstGeom prst="rect">
              <a:avLst/>
            </a:prstGeom>
            <a:solidFill>
              <a:srgbClr val="006600"/>
            </a:solidFill>
            <a:ln w="38100" cap="sq" algn="ctr">
              <a:solidFill>
                <a:schemeClr val="tx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one son of Adam</a:t>
              </a:r>
            </a:p>
            <a:p>
              <a:r>
                <a:rPr lang="en-US"/>
                <a:t>joined to one daughter of Eve </a:t>
              </a:r>
            </a:p>
            <a:p>
              <a:r>
                <a:rPr lang="en-US">
                  <a:latin typeface="Arial Black" pitchFamily="34" charset="0"/>
                </a:rPr>
                <a:t>=MARRIAGE</a:t>
              </a:r>
            </a:p>
          </p:txBody>
        </p:sp>
        <p:sp>
          <p:nvSpPr>
            <p:cNvPr id="15366" name="Line 6"/>
            <p:cNvSpPr>
              <a:spLocks noChangeShapeType="1"/>
            </p:cNvSpPr>
            <p:nvPr/>
          </p:nvSpPr>
          <p:spPr bwMode="auto">
            <a:xfrm flipV="1">
              <a:off x="1008" y="960"/>
              <a:ext cx="0" cy="1008"/>
            </a:xfrm>
            <a:prstGeom prst="line">
              <a:avLst/>
            </a:prstGeom>
            <a:noFill/>
            <a:ln w="38100" cap="sq">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grpSp>
        <p:nvGrpSpPr>
          <p:cNvPr id="15374" name="Group 14"/>
          <p:cNvGrpSpPr>
            <a:grpSpLocks/>
          </p:cNvGrpSpPr>
          <p:nvPr/>
        </p:nvGrpSpPr>
        <p:grpSpPr bwMode="auto">
          <a:xfrm>
            <a:off x="5562600" y="211138"/>
            <a:ext cx="3352800" cy="1042987"/>
            <a:chOff x="3504" y="133"/>
            <a:chExt cx="2112" cy="657"/>
          </a:xfrm>
          <a:solidFill>
            <a:srgbClr val="008000"/>
          </a:solidFill>
        </p:grpSpPr>
        <p:sp>
          <p:nvSpPr>
            <p:cNvPr id="15367" name="Text Box 7"/>
            <p:cNvSpPr txBox="1">
              <a:spLocks noChangeArrowheads="1"/>
            </p:cNvSpPr>
            <p:nvPr/>
          </p:nvSpPr>
          <p:spPr bwMode="auto">
            <a:xfrm>
              <a:off x="3696" y="133"/>
              <a:ext cx="1920" cy="657"/>
            </a:xfrm>
            <a:prstGeom prst="rect">
              <a:avLst/>
            </a:prstGeom>
            <a:grpFill/>
            <a:ln w="38100" cap="sq" algn="ctr">
              <a:solidFill>
                <a:schemeClr val="tx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charset="0"/>
                </a:defRPr>
              </a:lvl1pPr>
              <a:lvl2pPr marL="800100" indent="-342900" algn="l">
                <a:defRPr>
                  <a:solidFill>
                    <a:schemeClr val="tx1"/>
                  </a:solidFill>
                  <a:latin typeface="Arial" charset="0"/>
                </a:defRPr>
              </a:lvl2pPr>
              <a:lvl3pPr marL="1257300" indent="-342900" algn="l">
                <a:defRPr>
                  <a:solidFill>
                    <a:schemeClr val="tx1"/>
                  </a:solidFill>
                  <a:latin typeface="Arial" charset="0"/>
                </a:defRPr>
              </a:lvl3pPr>
              <a:lvl4pPr marL="1714500" indent="-342900" algn="l">
                <a:defRPr>
                  <a:solidFill>
                    <a:schemeClr val="tx1"/>
                  </a:solidFill>
                  <a:latin typeface="Arial" charset="0"/>
                </a:defRPr>
              </a:lvl4pPr>
              <a:lvl5pPr marL="2171700" indent="-342900" algn="l">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buFontTx/>
                <a:buChar char="•"/>
              </a:pPr>
              <a:r>
                <a:rPr lang="en-US" sz="2400" b="1" dirty="0">
                  <a:solidFill>
                    <a:schemeClr val="bg1"/>
                  </a:solidFill>
                </a:rPr>
                <a:t>Genesis 2:21-24</a:t>
              </a:r>
            </a:p>
            <a:p>
              <a:pPr>
                <a:spcBef>
                  <a:spcPct val="50000"/>
                </a:spcBef>
                <a:buFontTx/>
                <a:buChar char="•"/>
              </a:pPr>
              <a:r>
                <a:rPr lang="en-US" sz="2400" b="1" dirty="0">
                  <a:solidFill>
                    <a:schemeClr val="bg1"/>
                  </a:solidFill>
                </a:rPr>
                <a:t>Ephesians </a:t>
              </a:r>
              <a:r>
                <a:rPr lang="en-US" sz="2400" b="1" dirty="0" smtClean="0">
                  <a:solidFill>
                    <a:schemeClr val="bg1"/>
                  </a:solidFill>
                </a:rPr>
                <a:t>5:31</a:t>
              </a:r>
              <a:endParaRPr lang="en-US" sz="2400" b="1" dirty="0">
                <a:solidFill>
                  <a:schemeClr val="bg1"/>
                </a:solidFill>
              </a:endParaRPr>
            </a:p>
          </p:txBody>
        </p:sp>
        <p:sp>
          <p:nvSpPr>
            <p:cNvPr id="15371" name="Line 11"/>
            <p:cNvSpPr>
              <a:spLocks noChangeShapeType="1"/>
            </p:cNvSpPr>
            <p:nvPr/>
          </p:nvSpPr>
          <p:spPr bwMode="auto">
            <a:xfrm>
              <a:off x="3504" y="480"/>
              <a:ext cx="192" cy="0"/>
            </a:xfrm>
            <a:prstGeom prst="line">
              <a:avLst/>
            </a:prstGeom>
            <a:grpFill/>
            <a:ln w="38100" cap="sq">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grpSp>
        <p:nvGrpSpPr>
          <p:cNvPr id="15375" name="Group 15"/>
          <p:cNvGrpSpPr>
            <a:grpSpLocks/>
          </p:cNvGrpSpPr>
          <p:nvPr/>
        </p:nvGrpSpPr>
        <p:grpSpPr bwMode="auto">
          <a:xfrm>
            <a:off x="5867400" y="1295400"/>
            <a:ext cx="3048000" cy="1295400"/>
            <a:chOff x="3696" y="816"/>
            <a:chExt cx="1920" cy="816"/>
          </a:xfrm>
        </p:grpSpPr>
        <p:sp>
          <p:nvSpPr>
            <p:cNvPr id="15368" name="Text Box 8"/>
            <p:cNvSpPr txBox="1">
              <a:spLocks noChangeArrowheads="1"/>
            </p:cNvSpPr>
            <p:nvPr/>
          </p:nvSpPr>
          <p:spPr bwMode="auto">
            <a:xfrm>
              <a:off x="3696" y="1012"/>
              <a:ext cx="1920" cy="620"/>
            </a:xfrm>
            <a:prstGeom prst="rect">
              <a:avLst/>
            </a:prstGeom>
            <a:solidFill>
              <a:schemeClr val="accent2"/>
            </a:solidFill>
            <a:ln w="38100" cap="sq" algn="ctr">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commitment</a:t>
              </a:r>
              <a:br>
                <a:rPr lang="en-US"/>
              </a:br>
              <a:r>
                <a:rPr lang="en-US"/>
                <a:t>&amp; covenant</a:t>
              </a:r>
            </a:p>
          </p:txBody>
        </p:sp>
        <p:sp>
          <p:nvSpPr>
            <p:cNvPr id="15372" name="Line 12"/>
            <p:cNvSpPr>
              <a:spLocks noChangeShapeType="1"/>
            </p:cNvSpPr>
            <p:nvPr/>
          </p:nvSpPr>
          <p:spPr bwMode="auto">
            <a:xfrm>
              <a:off x="4608" y="816"/>
              <a:ext cx="0" cy="192"/>
            </a:xfrm>
            <a:prstGeom prst="line">
              <a:avLst/>
            </a:prstGeom>
            <a:noFill/>
            <a:ln w="38100" cap="sq">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grpSp>
        <p:nvGrpSpPr>
          <p:cNvPr id="15376" name="Group 16"/>
          <p:cNvGrpSpPr>
            <a:grpSpLocks/>
          </p:cNvGrpSpPr>
          <p:nvPr/>
        </p:nvGrpSpPr>
        <p:grpSpPr bwMode="auto">
          <a:xfrm>
            <a:off x="2514600" y="1676400"/>
            <a:ext cx="3352800" cy="860425"/>
            <a:chOff x="1584" y="1056"/>
            <a:chExt cx="2112" cy="542"/>
          </a:xfrm>
          <a:solidFill>
            <a:srgbClr val="33CC33"/>
          </a:solidFill>
        </p:grpSpPr>
        <p:sp>
          <p:nvSpPr>
            <p:cNvPr id="15369" name="Text Box 9"/>
            <p:cNvSpPr txBox="1">
              <a:spLocks noChangeArrowheads="1"/>
            </p:cNvSpPr>
            <p:nvPr/>
          </p:nvSpPr>
          <p:spPr bwMode="auto">
            <a:xfrm>
              <a:off x="1584" y="1056"/>
              <a:ext cx="1818" cy="542"/>
            </a:xfrm>
            <a:prstGeom prst="rect">
              <a:avLst/>
            </a:prstGeom>
            <a:grpFill/>
            <a:ln w="38100" cap="sq" algn="ctr">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lgn="l">
                <a:defRPr>
                  <a:solidFill>
                    <a:schemeClr val="tx1"/>
                  </a:solidFill>
                  <a:latin typeface="Arial" charset="0"/>
                </a:defRPr>
              </a:lvl1pPr>
              <a:lvl2pPr marL="800100" indent="-342900" algn="l">
                <a:defRPr>
                  <a:solidFill>
                    <a:schemeClr val="tx1"/>
                  </a:solidFill>
                  <a:latin typeface="Arial" charset="0"/>
                </a:defRPr>
              </a:lvl2pPr>
              <a:lvl3pPr marL="1257300" indent="-342900" algn="l">
                <a:defRPr>
                  <a:solidFill>
                    <a:schemeClr val="tx1"/>
                  </a:solidFill>
                  <a:latin typeface="Arial" charset="0"/>
                </a:defRPr>
              </a:lvl3pPr>
              <a:lvl4pPr marL="1714500" indent="-342900" algn="l">
                <a:defRPr>
                  <a:solidFill>
                    <a:schemeClr val="tx1"/>
                  </a:solidFill>
                  <a:latin typeface="Arial" charset="0"/>
                </a:defRPr>
              </a:lvl4pPr>
              <a:lvl5pPr marL="2171700" indent="-342900" algn="l">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buFontTx/>
                <a:buChar char="•"/>
              </a:pPr>
              <a:r>
                <a:rPr lang="en-US" sz="2400" b="1">
                  <a:solidFill>
                    <a:schemeClr val="bg1"/>
                  </a:solidFill>
                </a:rPr>
                <a:t>Malachi 2:14, 15</a:t>
              </a:r>
            </a:p>
            <a:p>
              <a:pPr>
                <a:buFontTx/>
                <a:buChar char="•"/>
              </a:pPr>
              <a:r>
                <a:rPr lang="en-US" sz="2400" b="1">
                  <a:solidFill>
                    <a:schemeClr val="bg1"/>
                  </a:solidFill>
                </a:rPr>
                <a:t>Romans 7:2, 3</a:t>
              </a:r>
            </a:p>
          </p:txBody>
        </p:sp>
        <p:sp>
          <p:nvSpPr>
            <p:cNvPr id="15373" name="Line 13"/>
            <p:cNvSpPr>
              <a:spLocks noChangeShapeType="1"/>
            </p:cNvSpPr>
            <p:nvPr/>
          </p:nvSpPr>
          <p:spPr bwMode="auto">
            <a:xfrm flipH="1">
              <a:off x="3408" y="1344"/>
              <a:ext cx="288" cy="0"/>
            </a:xfrm>
            <a:prstGeom prst="line">
              <a:avLst/>
            </a:prstGeom>
            <a:grpFill/>
            <a:ln w="38100" cap="sq">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sp>
        <p:nvSpPr>
          <p:cNvPr id="15378" name="Rectangle 18"/>
          <p:cNvSpPr>
            <a:spLocks noChangeArrowheads="1"/>
          </p:cNvSpPr>
          <p:nvPr/>
        </p:nvSpPr>
        <p:spPr bwMode="auto">
          <a:xfrm>
            <a:off x="4724400" y="3124200"/>
            <a:ext cx="2819400" cy="914400"/>
          </a:xfrm>
          <a:prstGeom prst="rect">
            <a:avLst/>
          </a:prstGeom>
          <a:noFill/>
          <a:ln w="38100" cap="sq" algn="ctr">
            <a:solidFill>
              <a:schemeClr val="tx2"/>
            </a:solidFill>
            <a:miter lim="800000"/>
            <a:headEnd type="none" w="sm" len="sm"/>
            <a:tailEnd type="none" w="sm" len="sm"/>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nvGrpSpPr>
          <p:cNvPr id="15381" name="Group 21"/>
          <p:cNvGrpSpPr>
            <a:grpSpLocks/>
          </p:cNvGrpSpPr>
          <p:nvPr/>
        </p:nvGrpSpPr>
        <p:grpSpPr bwMode="auto">
          <a:xfrm>
            <a:off x="2057400" y="4038600"/>
            <a:ext cx="6629400" cy="2630488"/>
            <a:chOff x="1296" y="2544"/>
            <a:chExt cx="4176" cy="1657"/>
          </a:xfrm>
        </p:grpSpPr>
        <p:sp>
          <p:nvSpPr>
            <p:cNvPr id="15379" name="Text Box 19"/>
            <p:cNvSpPr txBox="1">
              <a:spLocks noChangeArrowheads="1"/>
            </p:cNvSpPr>
            <p:nvPr/>
          </p:nvSpPr>
          <p:spPr bwMode="auto">
            <a:xfrm>
              <a:off x="1296" y="3312"/>
              <a:ext cx="4176" cy="889"/>
            </a:xfrm>
            <a:prstGeom prst="rect">
              <a:avLst/>
            </a:prstGeom>
            <a:solidFill>
              <a:srgbClr val="993366"/>
            </a:solidFill>
            <a:ln w="38100" cap="sq" algn="ctr">
              <a:solidFill>
                <a:schemeClr val="tx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a:solidFill>
                    <a:schemeClr val="tx1"/>
                  </a:solidFill>
                  <a:latin typeface="Arial" charset="0"/>
                </a:defRPr>
              </a:lvl1pPr>
              <a:lvl2pPr marL="800100" indent="-342900" algn="l">
                <a:defRPr>
                  <a:solidFill>
                    <a:schemeClr val="tx1"/>
                  </a:solidFill>
                  <a:latin typeface="Arial" charset="0"/>
                </a:defRPr>
              </a:lvl2pPr>
              <a:lvl3pPr marL="1257300" indent="-342900" algn="l">
                <a:defRPr>
                  <a:solidFill>
                    <a:schemeClr val="tx1"/>
                  </a:solidFill>
                  <a:latin typeface="Arial" charset="0"/>
                </a:defRPr>
              </a:lvl3pPr>
              <a:lvl4pPr marL="1714500" indent="-342900" algn="l">
                <a:defRPr>
                  <a:solidFill>
                    <a:schemeClr val="tx1"/>
                  </a:solidFill>
                  <a:latin typeface="Arial" charset="0"/>
                </a:defRPr>
              </a:lvl4pPr>
              <a:lvl5pPr marL="2171700" indent="-342900" algn="l">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r>
                <a:rPr lang="en-US">
                  <a:solidFill>
                    <a:schemeClr val="bg1"/>
                  </a:solidFill>
                </a:rPr>
                <a:t>1) as of great price, precious </a:t>
              </a:r>
            </a:p>
            <a:p>
              <a:r>
                <a:rPr lang="en-US">
                  <a:solidFill>
                    <a:schemeClr val="bg1"/>
                  </a:solidFill>
                </a:rPr>
                <a:t>2) held in honour, esteemed, especially dear </a:t>
              </a:r>
              <a:r>
                <a:rPr lang="en-US" sz="2400" b="1">
                  <a:solidFill>
                    <a:schemeClr val="bg1"/>
                  </a:solidFill>
                </a:rPr>
                <a:t>(5093, Online Bible Greek Lexicon)</a:t>
              </a:r>
            </a:p>
          </p:txBody>
        </p:sp>
        <p:sp>
          <p:nvSpPr>
            <p:cNvPr id="15380" name="Line 20"/>
            <p:cNvSpPr>
              <a:spLocks noChangeShapeType="1"/>
            </p:cNvSpPr>
            <p:nvPr/>
          </p:nvSpPr>
          <p:spPr bwMode="auto">
            <a:xfrm>
              <a:off x="4752" y="2544"/>
              <a:ext cx="0" cy="768"/>
            </a:xfrm>
            <a:prstGeom prst="line">
              <a:avLst/>
            </a:prstGeom>
            <a:noFill/>
            <a:ln w="38100" cap="sq">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wedge">
                                      <p:cBhvr>
                                        <p:cTn id="7" dur="2000"/>
                                        <p:tgtEl>
                                          <p:spTgt spid="15365"/>
                                        </p:tgtEl>
                                      </p:cBhvr>
                                    </p:animEffect>
                                  </p:childTnLst>
                                </p:cTn>
                              </p:par>
                            </p:childTnLst>
                          </p:cTn>
                        </p:par>
                        <p:par>
                          <p:cTn id="8" fill="hold" nodeType="afterGroup">
                            <p:stCondLst>
                              <p:cond delay="2000"/>
                            </p:stCondLst>
                            <p:childTnLst>
                              <p:par>
                                <p:cTn id="9" presetID="22" presetClass="entr" presetSubtype="4" fill="hold" nodeType="afterEffect">
                                  <p:stCondLst>
                                    <p:cond delay="0"/>
                                  </p:stCondLst>
                                  <p:childTnLst>
                                    <p:set>
                                      <p:cBhvr>
                                        <p:cTn id="10" dur="1" fill="hold">
                                          <p:stCondLst>
                                            <p:cond delay="0"/>
                                          </p:stCondLst>
                                        </p:cTn>
                                        <p:tgtEl>
                                          <p:spTgt spid="15377"/>
                                        </p:tgtEl>
                                        <p:attrNameLst>
                                          <p:attrName>style.visibility</p:attrName>
                                        </p:attrNameLst>
                                      </p:cBhvr>
                                      <p:to>
                                        <p:strVal val="visible"/>
                                      </p:to>
                                    </p:set>
                                    <p:animEffect transition="in" filter="wipe(down)">
                                      <p:cBhvr>
                                        <p:cTn id="11" dur="1000"/>
                                        <p:tgtEl>
                                          <p:spTgt spid="1537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5374"/>
                                        </p:tgtEl>
                                        <p:attrNameLst>
                                          <p:attrName>style.visibility</p:attrName>
                                        </p:attrNameLst>
                                      </p:cBhvr>
                                      <p:to>
                                        <p:strVal val="visible"/>
                                      </p:to>
                                    </p:set>
                                    <p:animEffect transition="in" filter="wipe(left)">
                                      <p:cBhvr>
                                        <p:cTn id="16" dur="1000"/>
                                        <p:tgtEl>
                                          <p:spTgt spid="1537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15375"/>
                                        </p:tgtEl>
                                        <p:attrNameLst>
                                          <p:attrName>style.visibility</p:attrName>
                                        </p:attrNameLst>
                                      </p:cBhvr>
                                      <p:to>
                                        <p:strVal val="visible"/>
                                      </p:to>
                                    </p:set>
                                    <p:animEffect transition="in" filter="wipe(up)">
                                      <p:cBhvr>
                                        <p:cTn id="21" dur="1000"/>
                                        <p:tgtEl>
                                          <p:spTgt spid="1537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nodeType="clickEffect">
                                  <p:stCondLst>
                                    <p:cond delay="0"/>
                                  </p:stCondLst>
                                  <p:childTnLst>
                                    <p:set>
                                      <p:cBhvr>
                                        <p:cTn id="25" dur="1" fill="hold">
                                          <p:stCondLst>
                                            <p:cond delay="0"/>
                                          </p:stCondLst>
                                        </p:cTn>
                                        <p:tgtEl>
                                          <p:spTgt spid="15376"/>
                                        </p:tgtEl>
                                        <p:attrNameLst>
                                          <p:attrName>style.visibility</p:attrName>
                                        </p:attrNameLst>
                                      </p:cBhvr>
                                      <p:to>
                                        <p:strVal val="visible"/>
                                      </p:to>
                                    </p:set>
                                    <p:animEffect transition="in" filter="wipe(right)">
                                      <p:cBhvr>
                                        <p:cTn id="26" dur="1000"/>
                                        <p:tgtEl>
                                          <p:spTgt spid="1537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0" presetClass="entr" presetSubtype="0" fill="hold" grpId="0" nodeType="clickEffect">
                                  <p:stCondLst>
                                    <p:cond delay="0"/>
                                  </p:stCondLst>
                                  <p:childTnLst>
                                    <p:set>
                                      <p:cBhvr>
                                        <p:cTn id="30" dur="1" fill="hold">
                                          <p:stCondLst>
                                            <p:cond delay="0"/>
                                          </p:stCondLst>
                                        </p:cTn>
                                        <p:tgtEl>
                                          <p:spTgt spid="15378"/>
                                        </p:tgtEl>
                                        <p:attrNameLst>
                                          <p:attrName>style.visibility</p:attrName>
                                        </p:attrNameLst>
                                      </p:cBhvr>
                                      <p:to>
                                        <p:strVal val="visible"/>
                                      </p:to>
                                    </p:set>
                                    <p:animEffect transition="in" filter="wedge">
                                      <p:cBhvr>
                                        <p:cTn id="31" dur="2000"/>
                                        <p:tgtEl>
                                          <p:spTgt spid="15378"/>
                                        </p:tgtEl>
                                      </p:cBhvr>
                                    </p:animEffect>
                                  </p:childTnLst>
                                </p:cTn>
                              </p:par>
                            </p:childTnLst>
                          </p:cTn>
                        </p:par>
                        <p:par>
                          <p:cTn id="32" fill="hold" nodeType="afterGroup">
                            <p:stCondLst>
                              <p:cond delay="2000"/>
                            </p:stCondLst>
                            <p:childTnLst>
                              <p:par>
                                <p:cTn id="33" presetID="22" presetClass="entr" presetSubtype="1" fill="hold" nodeType="afterEffect">
                                  <p:stCondLst>
                                    <p:cond delay="0"/>
                                  </p:stCondLst>
                                  <p:childTnLst>
                                    <p:set>
                                      <p:cBhvr>
                                        <p:cTn id="34" dur="1" fill="hold">
                                          <p:stCondLst>
                                            <p:cond delay="0"/>
                                          </p:stCondLst>
                                        </p:cTn>
                                        <p:tgtEl>
                                          <p:spTgt spid="15381"/>
                                        </p:tgtEl>
                                        <p:attrNameLst>
                                          <p:attrName>style.visibility</p:attrName>
                                        </p:attrNameLst>
                                      </p:cBhvr>
                                      <p:to>
                                        <p:strVal val="visible"/>
                                      </p:to>
                                    </p:set>
                                    <p:animEffect transition="in" filter="wipe(up)">
                                      <p:cBhvr>
                                        <p:cTn id="35" dur="1000"/>
                                        <p:tgtEl>
                                          <p:spTgt spid="153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animBg="1"/>
      <p:bldP spid="1537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4000" dirty="0">
                <a:solidFill>
                  <a:schemeClr val="accent2">
                    <a:lumMod val="50000"/>
                  </a:schemeClr>
                </a:solidFill>
                <a:effectLst>
                  <a:outerShdw blurRad="38100" dist="38100" dir="2700000" algn="tl">
                    <a:srgbClr val="000000">
                      <a:alpha val="43137"/>
                    </a:srgbClr>
                  </a:outerShdw>
                </a:effectLst>
              </a:rPr>
              <a:t>That Which is Honorable in Scripture:</a:t>
            </a:r>
          </a:p>
        </p:txBody>
      </p:sp>
      <p:sp>
        <p:nvSpPr>
          <p:cNvPr id="12291" name="Rectangle 3"/>
          <p:cNvSpPr>
            <a:spLocks noGrp="1" noChangeArrowheads="1"/>
          </p:cNvSpPr>
          <p:nvPr>
            <p:ph type="body" idx="1"/>
          </p:nvPr>
        </p:nvSpPr>
        <p:spPr/>
        <p:txBody>
          <a:bodyPr/>
          <a:lstStyle/>
          <a:p>
            <a:pPr>
              <a:lnSpc>
                <a:spcPct val="90000"/>
              </a:lnSpc>
            </a:pPr>
            <a:r>
              <a:rPr lang="en-US" dirty="0" smtClean="0"/>
              <a:t>the </a:t>
            </a:r>
            <a:r>
              <a:rPr lang="en-US" dirty="0" smtClean="0"/>
              <a:t>work of God (Ps</a:t>
            </a:r>
            <a:r>
              <a:rPr lang="en-US" dirty="0"/>
              <a:t>. 111:3)</a:t>
            </a:r>
          </a:p>
          <a:p>
            <a:pPr>
              <a:lnSpc>
                <a:spcPct val="90000"/>
              </a:lnSpc>
            </a:pPr>
            <a:r>
              <a:rPr lang="en-US" dirty="0"/>
              <a:t>for a man to stop quarreling (Prov. 20:3)</a:t>
            </a:r>
          </a:p>
          <a:p>
            <a:pPr lvl="1">
              <a:lnSpc>
                <a:spcPct val="90000"/>
              </a:lnSpc>
            </a:pPr>
            <a:r>
              <a:rPr lang="en-US" dirty="0"/>
              <a:t>should show that quarreling is dishonorable in </a:t>
            </a:r>
            <a:r>
              <a:rPr lang="en-US" dirty="0" smtClean="0"/>
              <a:t>marriage also!</a:t>
            </a:r>
            <a:endParaRPr lang="en-US" dirty="0"/>
          </a:p>
          <a:p>
            <a:pPr>
              <a:lnSpc>
                <a:spcPct val="90000"/>
              </a:lnSpc>
            </a:pPr>
            <a:r>
              <a:rPr lang="en-US" dirty="0"/>
              <a:t>the law (Is. 42:21)</a:t>
            </a:r>
          </a:p>
          <a:p>
            <a:pPr>
              <a:lnSpc>
                <a:spcPct val="90000"/>
              </a:lnSpc>
            </a:pPr>
            <a:r>
              <a:rPr lang="en-US" dirty="0"/>
              <a:t>the Christian’s conduct (1 Pet. 2:12)</a:t>
            </a:r>
          </a:p>
          <a:p>
            <a:pPr>
              <a:lnSpc>
                <a:spcPct val="90000"/>
              </a:lnSpc>
            </a:pPr>
            <a:r>
              <a:rPr lang="en-US" dirty="0"/>
              <a:t>marriage (Heb. 13:4)</a:t>
            </a:r>
          </a:p>
          <a:p>
            <a:pPr lvl="1">
              <a:lnSpc>
                <a:spcPct val="90000"/>
              </a:lnSpc>
            </a:pPr>
            <a:r>
              <a:rPr lang="en-US" dirty="0"/>
              <a:t>Greek word translated “precious” (1 Cor. 3:12; Jas. 5:7; 1 Pet. 1:7, 19; 2 Pet. 1:4; Rev. 17:4; 18:12; etc.)</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Marriage Honored by Christ</a:t>
            </a:r>
          </a:p>
        </p:txBody>
      </p:sp>
      <p:sp>
        <p:nvSpPr>
          <p:cNvPr id="23555" name="Rectangle 3"/>
          <p:cNvSpPr>
            <a:spLocks noGrp="1" noChangeArrowheads="1"/>
          </p:cNvSpPr>
          <p:nvPr>
            <p:ph type="body" idx="1"/>
          </p:nvPr>
        </p:nvSpPr>
        <p:spPr/>
        <p:txBody>
          <a:bodyPr/>
          <a:lstStyle/>
          <a:p>
            <a:r>
              <a:rPr lang="en-US"/>
              <a:t>by miracle</a:t>
            </a:r>
          </a:p>
          <a:p>
            <a:pPr lvl="1"/>
            <a:r>
              <a:rPr lang="en-US"/>
              <a:t>the first sign was at the wedding in Cana (Jn. 2:1-11)</a:t>
            </a:r>
          </a:p>
          <a:p>
            <a:r>
              <a:rPr lang="en-US"/>
              <a:t>by parable</a:t>
            </a:r>
          </a:p>
          <a:p>
            <a:pPr lvl="1"/>
            <a:r>
              <a:rPr lang="en-US"/>
              <a:t>kingdom of heaven is likened to (Matt. 22:2ff)</a:t>
            </a:r>
          </a:p>
          <a:p>
            <a:r>
              <a:rPr lang="en-US"/>
              <a:t>in selecting the church to be His wife</a:t>
            </a:r>
          </a:p>
          <a:p>
            <a:pPr lvl="1"/>
            <a:r>
              <a:rPr lang="en-US"/>
              <a:t>Ephesians 5:31, 32</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3200" b="0"/>
              <a:t>“Marriage is honorable </a:t>
            </a:r>
            <a:r>
              <a:rPr lang="en-US" sz="3200" b="0">
                <a:solidFill>
                  <a:schemeClr val="tx2"/>
                </a:solidFill>
              </a:rPr>
              <a:t>among all</a:t>
            </a:r>
            <a:r>
              <a:rPr lang="en-US" sz="3200" b="0"/>
              <a:t>, and the bed undefiled; but fornicators and adulterers God will judge” (Heb. 13:4, NKJV)</a:t>
            </a:r>
          </a:p>
        </p:txBody>
      </p:sp>
      <p:sp>
        <p:nvSpPr>
          <p:cNvPr id="18435" name="Rectangle 3"/>
          <p:cNvSpPr>
            <a:spLocks noGrp="1" noChangeArrowheads="1"/>
          </p:cNvSpPr>
          <p:nvPr>
            <p:ph type="body" idx="1"/>
          </p:nvPr>
        </p:nvSpPr>
        <p:spPr/>
        <p:txBody>
          <a:bodyPr/>
          <a:lstStyle/>
          <a:p>
            <a:pPr>
              <a:tabLst>
                <a:tab pos="2286000" algn="l"/>
              </a:tabLst>
            </a:pPr>
            <a:r>
              <a:rPr lang="en-US" dirty="0"/>
              <a:t>marriage is honorable among all</a:t>
            </a:r>
          </a:p>
          <a:p>
            <a:pPr lvl="1">
              <a:tabLst>
                <a:tab pos="2286000" algn="l"/>
              </a:tabLst>
            </a:pPr>
            <a:r>
              <a:rPr lang="en-US" dirty="0"/>
              <a:t>this doesn’t grant people to marry, divorce, remarry, divorce, remarry, divorce, etc. (Matt. 19:9)</a:t>
            </a:r>
          </a:p>
          <a:p>
            <a:pPr lvl="1">
              <a:tabLst>
                <a:tab pos="2286000" algn="l"/>
              </a:tabLst>
            </a:pPr>
            <a:r>
              <a:rPr lang="en-US" dirty="0" smtClean="0"/>
              <a:t>God </a:t>
            </a:r>
            <a:r>
              <a:rPr lang="en-US" dirty="0"/>
              <a:t>gave marriage to man for his benefit</a:t>
            </a:r>
          </a:p>
          <a:p>
            <a:pPr lvl="2">
              <a:tabLst>
                <a:tab pos="2286000" algn="l"/>
              </a:tabLst>
            </a:pPr>
            <a:r>
              <a:rPr lang="en-US" dirty="0"/>
              <a:t>“It is not good that man should be alone” (Gen. 2:18)</a:t>
            </a:r>
          </a:p>
          <a:p>
            <a:pPr lvl="2">
              <a:tabLst>
                <a:tab pos="2286000" algn="l"/>
              </a:tabLst>
            </a:pPr>
            <a:r>
              <a:rPr lang="en-US" dirty="0"/>
              <a:t>“Two are better than one” (Eccl. 4:9)</a:t>
            </a:r>
          </a:p>
          <a:p>
            <a:pPr lvl="2">
              <a:tabLst>
                <a:tab pos="2286000" algn="l"/>
              </a:tabLst>
            </a:pPr>
            <a:r>
              <a:rPr lang="en-US" dirty="0"/>
              <a:t>“Nevertheless, because of sexual immorality, let each man have his own wife, and let each woman have her own husband” (1 Cor. 7:2)</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1 Timothy 2:15</a:t>
            </a:r>
          </a:p>
        </p:txBody>
      </p:sp>
      <p:sp>
        <p:nvSpPr>
          <p:cNvPr id="24579" name="Rectangle 3"/>
          <p:cNvSpPr>
            <a:spLocks noGrp="1" noChangeArrowheads="1"/>
          </p:cNvSpPr>
          <p:nvPr>
            <p:ph type="body" idx="1"/>
          </p:nvPr>
        </p:nvSpPr>
        <p:spPr/>
        <p:txBody>
          <a:bodyPr/>
          <a:lstStyle/>
          <a:p>
            <a:pPr>
              <a:lnSpc>
                <a:spcPct val="90000"/>
              </a:lnSpc>
            </a:pPr>
            <a:r>
              <a:rPr lang="en-US"/>
              <a:t>“Nevertheless she will be saved in childbearing if they continue in faith, </a:t>
            </a:r>
            <a:br>
              <a:rPr lang="en-US"/>
            </a:br>
            <a:r>
              <a:rPr lang="en-US"/>
              <a:t>love, and holiness, with self–control”</a:t>
            </a:r>
          </a:p>
          <a:p>
            <a:pPr lvl="1">
              <a:lnSpc>
                <a:spcPct val="90000"/>
              </a:lnSpc>
            </a:pPr>
            <a:r>
              <a:rPr lang="en-US"/>
              <a:t>God assigned the woman the place of child-bearing and home duties (cf. 1 Tim. 2:11-14)</a:t>
            </a:r>
          </a:p>
          <a:p>
            <a:pPr lvl="1">
              <a:lnSpc>
                <a:spcPct val="90000"/>
              </a:lnSpc>
            </a:pPr>
            <a:r>
              <a:rPr lang="en-US"/>
              <a:t>womankind shall be saved in bearing her part of the primeval curse “. . . In pain you shall bring forth children. . .” (Gen. 3:16)</a:t>
            </a:r>
          </a:p>
          <a:p>
            <a:pPr lvl="2">
              <a:lnSpc>
                <a:spcPct val="90000"/>
              </a:lnSpc>
            </a:pPr>
            <a:r>
              <a:rPr lang="en-US"/>
              <a:t>as man “In the sweat of your face you shall eat bread. . .” (Gen. 3:19; 1 Tim. 5:8; 2 Thess. 3:10)</a:t>
            </a:r>
          </a:p>
          <a:p>
            <a:pPr lvl="2">
              <a:lnSpc>
                <a:spcPct val="90000"/>
              </a:lnSpc>
            </a:pPr>
            <a:r>
              <a:rPr lang="en-US"/>
              <a:t>if continue in faith, love, holiness and self-control</a:t>
            </a:r>
          </a:p>
        </p:txBody>
      </p:sp>
      <p:pic>
        <p:nvPicPr>
          <p:cNvPr id="24580" name="Picture 4" descr="MPj0399986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61238" y="0"/>
            <a:ext cx="1782762" cy="2667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3200" b="0"/>
              <a:t>“Marriage is honorable among all, </a:t>
            </a:r>
            <a:r>
              <a:rPr lang="en-US" sz="3200" b="0">
                <a:solidFill>
                  <a:schemeClr val="tx2"/>
                </a:solidFill>
              </a:rPr>
              <a:t>and the bed undefiled</a:t>
            </a:r>
            <a:r>
              <a:rPr lang="en-US" sz="3200" b="0"/>
              <a:t>; but fornicators and adulterers God will judge” (Heb. 13:4, NKJV)</a:t>
            </a:r>
          </a:p>
        </p:txBody>
      </p:sp>
      <p:sp>
        <p:nvSpPr>
          <p:cNvPr id="19459" name="Rectangle 3"/>
          <p:cNvSpPr>
            <a:spLocks noGrp="1" noChangeArrowheads="1"/>
          </p:cNvSpPr>
          <p:nvPr>
            <p:ph type="body" idx="1"/>
          </p:nvPr>
        </p:nvSpPr>
        <p:spPr/>
        <p:txBody>
          <a:bodyPr/>
          <a:lstStyle/>
          <a:p>
            <a:r>
              <a:rPr lang="en-US" dirty="0"/>
              <a:t>the marriage bed is not defiled</a:t>
            </a:r>
          </a:p>
          <a:p>
            <a:pPr lvl="1"/>
            <a:r>
              <a:rPr lang="en-US" dirty="0" smtClean="0"/>
              <a:t>Where marriage is honorable (precious); the mind of Jehovah views fornication and adultery as evil</a:t>
            </a:r>
          </a:p>
          <a:p>
            <a:pPr lvl="2"/>
            <a:r>
              <a:rPr lang="en-US" dirty="0" smtClean="0"/>
              <a:t>the </a:t>
            </a:r>
            <a:r>
              <a:rPr lang="en-US" dirty="0"/>
              <a:t>fornicator’s bed is defiled and will be judged</a:t>
            </a:r>
          </a:p>
          <a:p>
            <a:pPr lvl="2"/>
            <a:r>
              <a:rPr lang="en-US" dirty="0"/>
              <a:t>the adulterer’s bed is defiled and will be judged</a:t>
            </a:r>
          </a:p>
          <a:p>
            <a:pPr lvl="1"/>
            <a:r>
              <a:rPr lang="en-US" b="1" dirty="0" smtClean="0"/>
              <a:t>It does matter whether you are scripturally married or not!</a:t>
            </a:r>
            <a:endParaRPr lang="en-US" b="1"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theme/theme1.xml><?xml version="1.0" encoding="utf-8"?>
<a:theme xmlns:a="http://schemas.openxmlformats.org/drawingml/2006/main" name="Green and white abstract design template">
  <a:themeElements>
    <a:clrScheme name="Green and white abstract design template 1">
      <a:dk1>
        <a:srgbClr val="000000"/>
      </a:dk1>
      <a:lt1>
        <a:srgbClr val="FFFFFF"/>
      </a:lt1>
      <a:dk2>
        <a:srgbClr val="FFFFFF"/>
      </a:dk2>
      <a:lt2>
        <a:srgbClr val="969696"/>
      </a:lt2>
      <a:accent1>
        <a:srgbClr val="93D598"/>
      </a:accent1>
      <a:accent2>
        <a:srgbClr val="29A744"/>
      </a:accent2>
      <a:accent3>
        <a:srgbClr val="FFFFFF"/>
      </a:accent3>
      <a:accent4>
        <a:srgbClr val="000000"/>
      </a:accent4>
      <a:accent5>
        <a:srgbClr val="C8E7CA"/>
      </a:accent5>
      <a:accent6>
        <a:srgbClr val="24973D"/>
      </a:accent6>
      <a:hlink>
        <a:srgbClr val="556731"/>
      </a:hlink>
      <a:folHlink>
        <a:srgbClr val="1A3021"/>
      </a:folHlink>
    </a:clrScheme>
    <a:fontScheme name="Green and white abstract design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38100" cap="sq" cmpd="sng" algn="ctr">
          <a:solidFill>
            <a:schemeClr val="tx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2"/>
        </a:solidFill>
        <a:ln w="38100" cap="sq" cmpd="sng" algn="ctr">
          <a:solidFill>
            <a:schemeClr val="tx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bg1"/>
            </a:solidFill>
            <a:effectLst/>
            <a:latin typeface="Arial" charset="0"/>
          </a:defRPr>
        </a:defPPr>
      </a:lstStyle>
    </a:lnDef>
  </a:objectDefaults>
  <a:extraClrSchemeLst>
    <a:extraClrScheme>
      <a:clrScheme name="Green and white abstract design template 1">
        <a:dk1>
          <a:srgbClr val="000000"/>
        </a:dk1>
        <a:lt1>
          <a:srgbClr val="FFFFFF"/>
        </a:lt1>
        <a:dk2>
          <a:srgbClr val="FFFFFF"/>
        </a:dk2>
        <a:lt2>
          <a:srgbClr val="969696"/>
        </a:lt2>
        <a:accent1>
          <a:srgbClr val="93D598"/>
        </a:accent1>
        <a:accent2>
          <a:srgbClr val="29A744"/>
        </a:accent2>
        <a:accent3>
          <a:srgbClr val="FFFFFF"/>
        </a:accent3>
        <a:accent4>
          <a:srgbClr val="000000"/>
        </a:accent4>
        <a:accent5>
          <a:srgbClr val="C8E7CA"/>
        </a:accent5>
        <a:accent6>
          <a:srgbClr val="24973D"/>
        </a:accent6>
        <a:hlink>
          <a:srgbClr val="556731"/>
        </a:hlink>
        <a:folHlink>
          <a:srgbClr val="1A3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Green and white abstract design template">
  <a:themeElements>
    <a:clrScheme name="Green and white abstract design template 1">
      <a:dk1>
        <a:srgbClr val="000000"/>
      </a:dk1>
      <a:lt1>
        <a:srgbClr val="FFFFFF"/>
      </a:lt1>
      <a:dk2>
        <a:srgbClr val="FFFFFF"/>
      </a:dk2>
      <a:lt2>
        <a:srgbClr val="969696"/>
      </a:lt2>
      <a:accent1>
        <a:srgbClr val="93D598"/>
      </a:accent1>
      <a:accent2>
        <a:srgbClr val="29A744"/>
      </a:accent2>
      <a:accent3>
        <a:srgbClr val="FFFFFF"/>
      </a:accent3>
      <a:accent4>
        <a:srgbClr val="000000"/>
      </a:accent4>
      <a:accent5>
        <a:srgbClr val="C8E7CA"/>
      </a:accent5>
      <a:accent6>
        <a:srgbClr val="24973D"/>
      </a:accent6>
      <a:hlink>
        <a:srgbClr val="556731"/>
      </a:hlink>
      <a:folHlink>
        <a:srgbClr val="1A3021"/>
      </a:folHlink>
    </a:clrScheme>
    <a:fontScheme name="Green and white abstract design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38100" cap="sq" cmpd="sng" algn="ctr">
          <a:solidFill>
            <a:schemeClr val="tx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2"/>
        </a:solidFill>
        <a:ln w="38100" cap="sq" cmpd="sng" algn="ctr">
          <a:solidFill>
            <a:schemeClr val="tx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bg1"/>
            </a:solidFill>
            <a:effectLst/>
            <a:latin typeface="Arial" charset="0"/>
          </a:defRPr>
        </a:defPPr>
      </a:lstStyle>
    </a:lnDef>
  </a:objectDefaults>
  <a:extraClrSchemeLst>
    <a:extraClrScheme>
      <a:clrScheme name="Green and white abstract design template 1">
        <a:dk1>
          <a:srgbClr val="000000"/>
        </a:dk1>
        <a:lt1>
          <a:srgbClr val="FFFFFF"/>
        </a:lt1>
        <a:dk2>
          <a:srgbClr val="FFFFFF"/>
        </a:dk2>
        <a:lt2>
          <a:srgbClr val="969696"/>
        </a:lt2>
        <a:accent1>
          <a:srgbClr val="93D598"/>
        </a:accent1>
        <a:accent2>
          <a:srgbClr val="29A744"/>
        </a:accent2>
        <a:accent3>
          <a:srgbClr val="FFFFFF"/>
        </a:accent3>
        <a:accent4>
          <a:srgbClr val="000000"/>
        </a:accent4>
        <a:accent5>
          <a:srgbClr val="C8E7CA"/>
        </a:accent5>
        <a:accent6>
          <a:srgbClr val="24973D"/>
        </a:accent6>
        <a:hlink>
          <a:srgbClr val="556731"/>
        </a:hlink>
        <a:folHlink>
          <a:srgbClr val="1A3021"/>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Green and white abstract design template</Template>
  <TotalTime>6753</TotalTime>
  <Words>2229</Words>
  <Application>Microsoft Office PowerPoint</Application>
  <PresentationFormat>On-screen Show (4:3)</PresentationFormat>
  <Paragraphs>127</Paragraphs>
  <Slides>12</Slides>
  <Notes>12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Green and white abstract design template</vt:lpstr>
      <vt:lpstr>1_Green and white abstract design template</vt:lpstr>
      <vt:lpstr>“Marriage Is Honorable”</vt:lpstr>
      <vt:lpstr>PowerPoint Presentation</vt:lpstr>
      <vt:lpstr>PowerPoint Presentation</vt:lpstr>
      <vt:lpstr>“Marriage Is Honorable”</vt:lpstr>
      <vt:lpstr>That Which is Honorable in Scripture:</vt:lpstr>
      <vt:lpstr>Marriage Honored by Christ</vt:lpstr>
      <vt:lpstr>“Marriage is honorable among all, and the bed undefiled; but fornicators and adulterers God will judge” (Heb. 13:4, NKJV)</vt:lpstr>
      <vt:lpstr>1 Timothy 2:15</vt:lpstr>
      <vt:lpstr>“Marriage is honorable among all, and the bed undefiled; but fornicators and adulterers God will judge” (Heb. 13:4, NKJV)</vt:lpstr>
      <vt:lpstr>3 GENERAL PURPOSES FOR MARRIAGE</vt:lpstr>
      <vt:lpstr>3 GENERAL PURPOSES FOR MARRIAGE</vt:lpstr>
      <vt:lpstr>Marry Who?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“Marriage Is Honorable”</dc:title>
  <dc:creator>Steven J. Wallace</dc:creator>
  <cp:lastModifiedBy>Steven J. Wallace</cp:lastModifiedBy>
  <cp:revision>49</cp:revision>
  <cp:lastPrinted>2012-05-19T18:50:47Z</cp:lastPrinted>
  <dcterms:created xsi:type="dcterms:W3CDTF">2005-12-27T23:17:11Z</dcterms:created>
  <dcterms:modified xsi:type="dcterms:W3CDTF">2012-05-19T19:59:34Z</dcterms:modified>
</cp:coreProperties>
</file>